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54"/>
  </p:notesMasterIdLst>
  <p:handoutMasterIdLst>
    <p:handoutMasterId r:id="rId55"/>
  </p:handoutMasterIdLst>
  <p:sldIdLst>
    <p:sldId id="256" r:id="rId2"/>
    <p:sldId id="257" r:id="rId3"/>
    <p:sldId id="258" r:id="rId4"/>
    <p:sldId id="306" r:id="rId5"/>
    <p:sldId id="298" r:id="rId6"/>
    <p:sldId id="266" r:id="rId7"/>
    <p:sldId id="259" r:id="rId8"/>
    <p:sldId id="260" r:id="rId9"/>
    <p:sldId id="261" r:id="rId10"/>
    <p:sldId id="262" r:id="rId11"/>
    <p:sldId id="263" r:id="rId12"/>
    <p:sldId id="293" r:id="rId13"/>
    <p:sldId id="264" r:id="rId14"/>
    <p:sldId id="265" r:id="rId15"/>
    <p:sldId id="297" r:id="rId16"/>
    <p:sldId id="313" r:id="rId17"/>
    <p:sldId id="314" r:id="rId18"/>
    <p:sldId id="267" r:id="rId19"/>
    <p:sldId id="268" r:id="rId20"/>
    <p:sldId id="305" r:id="rId21"/>
    <p:sldId id="270" r:id="rId22"/>
    <p:sldId id="275" r:id="rId23"/>
    <p:sldId id="271" r:id="rId24"/>
    <p:sldId id="303" r:id="rId25"/>
    <p:sldId id="301" r:id="rId26"/>
    <p:sldId id="304" r:id="rId27"/>
    <p:sldId id="279" r:id="rId28"/>
    <p:sldId id="288" r:id="rId29"/>
    <p:sldId id="307" r:id="rId30"/>
    <p:sldId id="302" r:id="rId31"/>
    <p:sldId id="269" r:id="rId32"/>
    <p:sldId id="272" r:id="rId33"/>
    <p:sldId id="273" r:id="rId34"/>
    <p:sldId id="274" r:id="rId35"/>
    <p:sldId id="289" r:id="rId36"/>
    <p:sldId id="276" r:id="rId37"/>
    <p:sldId id="308" r:id="rId38"/>
    <p:sldId id="280" r:id="rId39"/>
    <p:sldId id="281" r:id="rId40"/>
    <p:sldId id="282" r:id="rId41"/>
    <p:sldId id="310" r:id="rId42"/>
    <p:sldId id="284" r:id="rId43"/>
    <p:sldId id="285" r:id="rId44"/>
    <p:sldId id="312" r:id="rId45"/>
    <p:sldId id="290" r:id="rId46"/>
    <p:sldId id="292" r:id="rId47"/>
    <p:sldId id="277" r:id="rId48"/>
    <p:sldId id="286" r:id="rId49"/>
    <p:sldId id="311" r:id="rId50"/>
    <p:sldId id="300" r:id="rId51"/>
    <p:sldId id="295" r:id="rId52"/>
    <p:sldId id="296" r:id="rId5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0" autoAdjust="0"/>
    <p:restoredTop sz="94633" autoAdjust="0"/>
  </p:normalViewPr>
  <p:slideViewPr>
    <p:cSldViewPr>
      <p:cViewPr varScale="1">
        <p:scale>
          <a:sx n="70" d="100"/>
          <a:sy n="70" d="100"/>
        </p:scale>
        <p:origin x="-51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B36B750-33D5-4D90-A11D-AACE554A9774}" type="datetimeFigureOut">
              <a:rPr lang="en-US" smtClean="0"/>
              <a:pPr/>
              <a:t>4/4/2011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D94E4C4-B26C-40EA-99FC-0F87BD75503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2FB4C1-D48F-4379-A2CD-286824CD13FE}" type="datetimeFigureOut">
              <a:rPr lang="en-US" smtClean="0"/>
              <a:pPr/>
              <a:t>4/4/2011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482A8A-CA96-47BB-9300-A0706FC088B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482A8A-CA96-47BB-9300-A0706FC088B1}"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482A8A-CA96-47BB-9300-A0706FC088B1}"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482A8A-CA96-47BB-9300-A0706FC088B1}"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482A8A-CA96-47BB-9300-A0706FC088B1}"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482A8A-CA96-47BB-9300-A0706FC088B1}"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482A8A-CA96-47BB-9300-A0706FC088B1}"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482A8A-CA96-47BB-9300-A0706FC088B1}"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0482A8A-CA96-47BB-9300-A0706FC088B1}"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Isosceles Triangle 6"/>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le 7"/>
          <p:cNvSpPr>
            <a:spLocks noGrp="1"/>
          </p:cNvSpPr>
          <p:nvPr>
            <p:ph type="ctrTitle"/>
          </p:nvPr>
        </p:nvSpPr>
        <p:spPr>
          <a:xfrm>
            <a:off x="540544" y="776288"/>
            <a:ext cx="8062912" cy="1470025"/>
          </a:xfrm>
        </p:spPr>
        <p:txBody>
          <a:bodyPr anchor="b"/>
          <a:lstStyle>
            <a:lvl1pPr algn="r">
              <a:defRPr sz="4400"/>
            </a:lvl1pPr>
          </a:lstStyle>
          <a:p>
            <a:r>
              <a:rPr lang="en-US" smtClean="0"/>
              <a:t>Click to edit Master title style</a:t>
            </a:r>
            <a:endParaRPr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5" name="Date Placeholder 27"/>
          <p:cNvSpPr>
            <a:spLocks noGrp="1"/>
          </p:cNvSpPr>
          <p:nvPr>
            <p:ph type="dt" sz="half" idx="10"/>
          </p:nvPr>
        </p:nvSpPr>
        <p:spPr>
          <a:xfrm>
            <a:off x="1371600" y="6011863"/>
            <a:ext cx="5791200" cy="365125"/>
          </a:xfrm>
        </p:spPr>
        <p:txBody>
          <a:bodyPr tIns="0" bIns="0" anchor="t"/>
          <a:lstStyle>
            <a:lvl1pPr algn="r">
              <a:defRPr sz="1000" smtClean="0"/>
            </a:lvl1pPr>
          </a:lstStyle>
          <a:p>
            <a:pPr>
              <a:defRPr/>
            </a:pPr>
            <a:fld id="{63CD5EB8-7038-421C-BB32-00A61A978FBA}" type="datetimeFigureOut">
              <a:rPr lang="en-US"/>
              <a:pPr>
                <a:defRPr/>
              </a:pPr>
              <a:t>4/4/2011</a:t>
            </a:fld>
            <a:endParaRPr lang="en-US"/>
          </a:p>
        </p:txBody>
      </p:sp>
      <p:sp>
        <p:nvSpPr>
          <p:cNvPr id="6" name="Footer Placeholder 16"/>
          <p:cNvSpPr>
            <a:spLocks noGrp="1"/>
          </p:cNvSpPr>
          <p:nvPr>
            <p:ph type="ftr" sz="quarter" idx="11"/>
          </p:nvPr>
        </p:nvSpPr>
        <p:spPr>
          <a:xfrm>
            <a:off x="1371600" y="5649913"/>
            <a:ext cx="5791200" cy="365125"/>
          </a:xfrm>
        </p:spPr>
        <p:txBody>
          <a:bodyPr tIns="0" bIns="0"/>
          <a:lstStyle>
            <a:lvl1pPr algn="r">
              <a:defRPr sz="1100"/>
            </a:lvl1pPr>
          </a:lstStyle>
          <a:p>
            <a:pPr>
              <a:defRPr/>
            </a:pPr>
            <a:endParaRPr lang="en-US"/>
          </a:p>
        </p:txBody>
      </p:sp>
      <p:sp>
        <p:nvSpPr>
          <p:cNvPr id="7" name="Slide Number Placeholder 28"/>
          <p:cNvSpPr>
            <a:spLocks noGrp="1"/>
          </p:cNvSpPr>
          <p:nvPr>
            <p:ph type="sldNum" sz="quarter" idx="12"/>
          </p:nvPr>
        </p:nvSpPr>
        <p:spPr>
          <a:xfrm>
            <a:off x="8391525" y="5753100"/>
            <a:ext cx="503238" cy="365125"/>
          </a:xfrm>
        </p:spPr>
        <p:txBody>
          <a:bodyPr anchor="ctr"/>
          <a:lstStyle>
            <a:lvl1pPr algn="ctr">
              <a:defRPr sz="1300" smtClean="0">
                <a:solidFill>
                  <a:srgbClr val="FFFFFF"/>
                </a:solidFill>
              </a:defRPr>
            </a:lvl1pPr>
          </a:lstStyle>
          <a:p>
            <a:pPr>
              <a:defRPr/>
            </a:pPr>
            <a:fld id="{0A96E4E3-F989-494E-9B67-3B46A664F88F}" type="slidenum">
              <a:rPr lang="en-US"/>
              <a:pPr>
                <a:defRPr/>
              </a:pPr>
              <a:t>‹#›</a:t>
            </a:fld>
            <a:endParaRPr lang="en-US"/>
          </a:p>
        </p:txBody>
      </p:sp>
    </p:spTree>
  </p:cSld>
  <p:clrMapOvr>
    <a:masterClrMapping/>
  </p:clrMapOvr>
  <p:transition spd="slow">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D19922B-4AA1-40F9-889D-9150609B6B3C}" type="datetimeFigureOut">
              <a:rPr lang="en-US"/>
              <a:pPr>
                <a:defRPr/>
              </a:pPr>
              <a:t>4/4/2011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A21A4165-3E4E-451A-9700-2264D986E1FE}" type="slidenum">
              <a:rPr lang="en-US"/>
              <a:pPr>
                <a:defRPr/>
              </a:pPr>
              <a:t>‹#›</a:t>
            </a:fld>
            <a:endParaRPr lang="en-US"/>
          </a:p>
        </p:txBody>
      </p:sp>
    </p:spTree>
  </p:cSld>
  <p:clrMapOvr>
    <a:masterClrMapping/>
  </p:clrMapOvr>
  <p:transition spd="slow">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80E57712-9F5E-45DC-AC4C-DD64B2469FBF}" type="datetimeFigureOut">
              <a:rPr lang="en-US"/>
              <a:pPr>
                <a:defRPr/>
              </a:pPr>
              <a:t>4/4/2011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7B87F22-867E-4A56-9486-579CF0573F45}" type="slidenum">
              <a:rPr lang="en-US"/>
              <a:pPr>
                <a:defRPr/>
              </a:pPr>
              <a:t>‹#›</a:t>
            </a:fld>
            <a:endParaRPr lang="en-US"/>
          </a:p>
        </p:txBody>
      </p:sp>
    </p:spTree>
  </p:cSld>
  <p:clrMapOvr>
    <a:masterClrMapping/>
  </p:clrMapOvr>
  <p:transition spd="slow">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882808"/>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791075" y="6480175"/>
            <a:ext cx="2133600" cy="301625"/>
          </a:xfrm>
        </p:spPr>
        <p:txBody>
          <a:bodyPr/>
          <a:lstStyle>
            <a:lvl1pPr>
              <a:defRPr/>
            </a:lvl1pPr>
          </a:lstStyle>
          <a:p>
            <a:pPr>
              <a:defRPr/>
            </a:pPr>
            <a:fld id="{4ABE512B-C106-4552-9DD5-4D23D54B2B2A}" type="datetimeFigureOut">
              <a:rPr lang="en-US"/>
              <a:pPr>
                <a:defRPr/>
              </a:pPr>
              <a:t>4/4/2011</a:t>
            </a:fld>
            <a:endParaRPr lang="en-US"/>
          </a:p>
        </p:txBody>
      </p:sp>
      <p:sp>
        <p:nvSpPr>
          <p:cNvPr id="5" name="Footer Placeholder 4"/>
          <p:cNvSpPr>
            <a:spLocks noGrp="1"/>
          </p:cNvSpPr>
          <p:nvPr>
            <p:ph type="ftr" sz="quarter" idx="11"/>
          </p:nvPr>
        </p:nvSpPr>
        <p:spPr>
          <a:xfrm>
            <a:off x="457200" y="6481763"/>
            <a:ext cx="4259263" cy="300037"/>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88A859B-F5D9-4D3F-963E-D5681500CE86}" type="slidenum">
              <a:rPr lang="en-US"/>
              <a:pPr>
                <a:defRPr/>
              </a:pPr>
              <a:t>‹#›</a:t>
            </a:fld>
            <a:endParaRPr lang="en-US"/>
          </a:p>
        </p:txBody>
      </p:sp>
    </p:spTree>
  </p:cSld>
  <p:clrMapOvr>
    <a:masterClrMapping/>
  </p:clrMapOvr>
  <p:transition spd="slow">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4" name="Right Triangle 8"/>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Isosceles Triangle 7"/>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Connector 10"/>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9"/>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lstStyle>
            <a:lvl1pPr marL="0" algn="l">
              <a:buNone/>
              <a:defRPr sz="3600" b="1"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Date Placeholder 3"/>
          <p:cNvSpPr>
            <a:spLocks noGrp="1"/>
          </p:cNvSpPr>
          <p:nvPr>
            <p:ph type="dt" sz="half" idx="10"/>
          </p:nvPr>
        </p:nvSpPr>
        <p:spPr>
          <a:xfrm>
            <a:off x="6956425" y="6477000"/>
            <a:ext cx="2133600" cy="304800"/>
          </a:xfrm>
        </p:spPr>
        <p:txBody>
          <a:bodyPr/>
          <a:lstStyle>
            <a:lvl1pPr>
              <a:defRPr/>
            </a:lvl1pPr>
          </a:lstStyle>
          <a:p>
            <a:pPr>
              <a:defRPr/>
            </a:pPr>
            <a:fld id="{9BEDD91D-A06D-4C77-8443-AE3FF7336972}" type="datetimeFigureOut">
              <a:rPr lang="en-US"/>
              <a:pPr>
                <a:defRPr/>
              </a:pPr>
              <a:t>4/4/2011</a:t>
            </a:fld>
            <a:endParaRPr lang="en-US"/>
          </a:p>
        </p:txBody>
      </p:sp>
      <p:sp>
        <p:nvSpPr>
          <p:cNvPr id="9" name="Footer Placeholder 4"/>
          <p:cNvSpPr>
            <a:spLocks noGrp="1"/>
          </p:cNvSpPr>
          <p:nvPr>
            <p:ph type="ftr" sz="quarter" idx="11"/>
          </p:nvPr>
        </p:nvSpPr>
        <p:spPr>
          <a:xfrm>
            <a:off x="2619375" y="6481763"/>
            <a:ext cx="4260850" cy="300037"/>
          </a:xfrm>
        </p:spPr>
        <p:txBody>
          <a:bodyPr/>
          <a:lstStyle>
            <a:lvl1pPr>
              <a:defRPr/>
            </a:lvl1pPr>
          </a:lstStyle>
          <a:p>
            <a:pPr>
              <a:defRPr/>
            </a:pPr>
            <a:endParaRPr lang="en-US"/>
          </a:p>
        </p:txBody>
      </p:sp>
      <p:sp>
        <p:nvSpPr>
          <p:cNvPr id="10" name="Slide Number Placeholder 5"/>
          <p:cNvSpPr>
            <a:spLocks noGrp="1"/>
          </p:cNvSpPr>
          <p:nvPr>
            <p:ph type="sldNum" sz="quarter" idx="12"/>
          </p:nvPr>
        </p:nvSpPr>
        <p:spPr>
          <a:xfrm>
            <a:off x="8450263" y="809625"/>
            <a:ext cx="503237" cy="300038"/>
          </a:xfrm>
        </p:spPr>
        <p:txBody>
          <a:bodyPr/>
          <a:lstStyle>
            <a:lvl1pPr>
              <a:defRPr/>
            </a:lvl1pPr>
          </a:lstStyle>
          <a:p>
            <a:pPr>
              <a:defRPr/>
            </a:pPr>
            <a:fld id="{670A7B6D-1513-4818-B074-9B99352F15BC}"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spd="slow">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9A397539-4A7D-4AED-982E-9B701F6A01A2}" type="datetimeFigureOut">
              <a:rPr lang="en-US"/>
              <a:pPr>
                <a:defRPr/>
              </a:pPr>
              <a:t>4/4/2011</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329B82ED-0820-4BAB-BFC8-167C2C892EEC}" type="slidenum">
              <a:rPr lang="en-US"/>
              <a:pPr>
                <a:defRPr/>
              </a:pPr>
              <a:t>‹#›</a:t>
            </a:fld>
            <a:endParaRPr lang="en-US"/>
          </a:p>
        </p:txBody>
      </p:sp>
    </p:spTree>
  </p:cSld>
  <p:clrMapOvr>
    <a:masterClrMapping/>
  </p:clrMapOvr>
  <p:transition spd="slow">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791075" y="6481763"/>
            <a:ext cx="2130425" cy="301625"/>
          </a:xfrm>
        </p:spPr>
        <p:txBody>
          <a:bodyPr/>
          <a:lstStyle>
            <a:lvl1pPr>
              <a:defRPr/>
            </a:lvl1pPr>
          </a:lstStyle>
          <a:p>
            <a:pPr>
              <a:defRPr/>
            </a:pPr>
            <a:fld id="{76B17B64-D8B4-4E55-828A-AB01E3E38A68}" type="datetimeFigureOut">
              <a:rPr lang="en-US"/>
              <a:pPr>
                <a:defRPr/>
              </a:pPr>
              <a:t>4/4/2011</a:t>
            </a:fld>
            <a:endParaRPr lang="en-US"/>
          </a:p>
        </p:txBody>
      </p:sp>
      <p:sp>
        <p:nvSpPr>
          <p:cNvPr id="8" name="Footer Placeholder 7"/>
          <p:cNvSpPr>
            <a:spLocks noGrp="1"/>
          </p:cNvSpPr>
          <p:nvPr>
            <p:ph type="ftr" sz="quarter" idx="11"/>
          </p:nvPr>
        </p:nvSpPr>
        <p:spPr>
          <a:xfrm>
            <a:off x="457200" y="6481763"/>
            <a:ext cx="4260850" cy="301625"/>
          </a:xfrm>
        </p:spPr>
        <p:txBody>
          <a:bodyPr/>
          <a:lstStyle>
            <a:lvl1pPr>
              <a:defRPr/>
            </a:lvl1pPr>
          </a:lstStyle>
          <a:p>
            <a:pPr>
              <a:defRPr/>
            </a:pPr>
            <a:endParaRPr lang="en-US"/>
          </a:p>
        </p:txBody>
      </p:sp>
      <p:sp>
        <p:nvSpPr>
          <p:cNvPr id="9" name="Slide Number Placeholder 8"/>
          <p:cNvSpPr>
            <a:spLocks noGrp="1"/>
          </p:cNvSpPr>
          <p:nvPr>
            <p:ph type="sldNum" sz="quarter" idx="12"/>
          </p:nvPr>
        </p:nvSpPr>
        <p:spPr>
          <a:xfrm>
            <a:off x="7589838" y="6483350"/>
            <a:ext cx="503237" cy="301625"/>
          </a:xfrm>
        </p:spPr>
        <p:txBody>
          <a:bodyPr/>
          <a:lstStyle>
            <a:lvl1pPr algn="ctr">
              <a:defRPr smtClean="0"/>
            </a:lvl1pPr>
          </a:lstStyle>
          <a:p>
            <a:pPr>
              <a:defRPr/>
            </a:pPr>
            <a:fld id="{8582088A-13C3-4151-B20C-FB14F8DDE5BD}"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spd="slow">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4278A0FD-C7F9-40DC-B41B-CCBC03530634}" type="datetimeFigureOut">
              <a:rPr lang="en-US"/>
              <a:pPr>
                <a:defRPr/>
              </a:pPr>
              <a:t>4/4/2011</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6A93FF3C-8695-4A7A-8BE7-25CF2DF8C845}" type="slidenum">
              <a:rPr lang="en-US"/>
              <a:pPr>
                <a:defRPr/>
              </a:pPr>
              <a:t>‹#›</a:t>
            </a:fld>
            <a:endParaRPr lang="en-US"/>
          </a:p>
        </p:txBody>
      </p:sp>
    </p:spTree>
  </p:cSld>
  <p:clrMapOvr>
    <a:masterClrMapping/>
  </p:clrMapOvr>
  <p:transition spd="slow">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CC63A5F1-7C87-4802-996C-1C30490BB2F2}" type="datetimeFigureOut">
              <a:rPr lang="en-US"/>
              <a:pPr>
                <a:defRPr/>
              </a:pPr>
              <a:t>4/4/2011</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47546810-4395-4212-9B85-9451AF073E46}" type="slidenum">
              <a:rPr lang="en-US"/>
              <a:pPr>
                <a:defRPr/>
              </a:pPr>
              <a:t>‹#›</a:t>
            </a:fld>
            <a:endParaRPr lang="en-US"/>
          </a:p>
        </p:txBody>
      </p:sp>
    </p:spTree>
  </p:cSld>
  <p:clrMapOvr>
    <a:masterClrMapping/>
  </p:clrMapOvr>
  <p:transition spd="slow">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en-US" smtClean="0"/>
              <a:t>Click to edit Master title style</a:t>
            </a:r>
            <a:endParaRPr lang="en-US"/>
          </a:p>
        </p:txBody>
      </p:sp>
      <p:sp>
        <p:nvSpPr>
          <p:cNvPr id="3" name="Text Placeholder 2"/>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278563" y="6556375"/>
            <a:ext cx="2133600" cy="301625"/>
          </a:xfrm>
        </p:spPr>
        <p:txBody>
          <a:bodyPr/>
          <a:lstStyle>
            <a:lvl1pPr>
              <a:defRPr sz="900" smtClean="0"/>
            </a:lvl1pPr>
          </a:lstStyle>
          <a:p>
            <a:pPr>
              <a:defRPr/>
            </a:pPr>
            <a:fld id="{D47E96EE-3AB3-42F6-BFB0-E7178585627E}" type="datetimeFigureOut">
              <a:rPr lang="en-US"/>
              <a:pPr>
                <a:defRPr/>
              </a:pPr>
              <a:t>4/4/2011</a:t>
            </a:fld>
            <a:endParaRPr lang="en-US"/>
          </a:p>
        </p:txBody>
      </p:sp>
      <p:sp>
        <p:nvSpPr>
          <p:cNvPr id="6" name="Footer Placeholder 5"/>
          <p:cNvSpPr>
            <a:spLocks noGrp="1"/>
          </p:cNvSpPr>
          <p:nvPr>
            <p:ph type="ftr" sz="quarter" idx="11"/>
          </p:nvPr>
        </p:nvSpPr>
        <p:spPr>
          <a:xfrm>
            <a:off x="1135063" y="6556375"/>
            <a:ext cx="5143500" cy="301625"/>
          </a:xfrm>
        </p:spPr>
        <p:txBody>
          <a:bodyPr/>
          <a:lstStyle>
            <a:lvl1pPr>
              <a:defRPr sz="900"/>
            </a:lvl1pPr>
          </a:lstStyle>
          <a:p>
            <a:pPr>
              <a:defRPr/>
            </a:pPr>
            <a:endParaRPr lang="en-US"/>
          </a:p>
        </p:txBody>
      </p:sp>
      <p:sp>
        <p:nvSpPr>
          <p:cNvPr id="7" name="Slide Number Placeholder 6"/>
          <p:cNvSpPr>
            <a:spLocks noGrp="1"/>
          </p:cNvSpPr>
          <p:nvPr>
            <p:ph type="sldNum" sz="quarter" idx="12"/>
          </p:nvPr>
        </p:nvSpPr>
        <p:spPr>
          <a:xfrm>
            <a:off x="8410575" y="6556375"/>
            <a:ext cx="503238" cy="301625"/>
          </a:xfrm>
        </p:spPr>
        <p:txBody>
          <a:bodyPr/>
          <a:lstStyle>
            <a:lvl1pPr>
              <a:defRPr sz="900" smtClean="0"/>
            </a:lvl1pPr>
          </a:lstStyle>
          <a:p>
            <a:pPr>
              <a:defRPr/>
            </a:pPr>
            <a:fld id="{2E2615B5-8F43-4325-B281-CDD70E7A4869}"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spd="slow">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en-US" smtClean="0"/>
              <a:t>Click to edit Master title style</a:t>
            </a:r>
            <a:endParaRPr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4"/>
          <p:cNvSpPr>
            <a:spLocks noGrp="1"/>
          </p:cNvSpPr>
          <p:nvPr>
            <p:ph type="dt" sz="half" idx="10"/>
          </p:nvPr>
        </p:nvSpPr>
        <p:spPr>
          <a:xfrm>
            <a:off x="6108700" y="6556375"/>
            <a:ext cx="2101850" cy="301625"/>
          </a:xfrm>
        </p:spPr>
        <p:txBody>
          <a:bodyPr/>
          <a:lstStyle>
            <a:lvl1pPr>
              <a:defRPr sz="900" smtClean="0"/>
            </a:lvl1pPr>
          </a:lstStyle>
          <a:p>
            <a:pPr>
              <a:defRPr/>
            </a:pPr>
            <a:fld id="{14CBA499-6EAF-42D8-8D4A-74B2CFD1AA93}" type="datetimeFigureOut">
              <a:rPr lang="en-US"/>
              <a:pPr>
                <a:defRPr/>
              </a:pPr>
              <a:t>4/4/2011</a:t>
            </a:fld>
            <a:endParaRPr lang="en-US"/>
          </a:p>
        </p:txBody>
      </p:sp>
      <p:sp>
        <p:nvSpPr>
          <p:cNvPr id="6" name="Footer Placeholder 5"/>
          <p:cNvSpPr>
            <a:spLocks noGrp="1"/>
          </p:cNvSpPr>
          <p:nvPr>
            <p:ph type="ftr" sz="quarter" idx="11"/>
          </p:nvPr>
        </p:nvSpPr>
        <p:spPr>
          <a:xfrm>
            <a:off x="1169988" y="6557963"/>
            <a:ext cx="4948237" cy="301625"/>
          </a:xfrm>
        </p:spPr>
        <p:txBody>
          <a:bodyPr/>
          <a:lstStyle>
            <a:lvl1pPr>
              <a:defRPr sz="900"/>
            </a:lvl1pPr>
          </a:lstStyle>
          <a:p>
            <a:pPr>
              <a:defRPr/>
            </a:pPr>
            <a:endParaRPr lang="en-US"/>
          </a:p>
        </p:txBody>
      </p:sp>
      <p:sp>
        <p:nvSpPr>
          <p:cNvPr id="7" name="Slide Number Placeholder 6"/>
          <p:cNvSpPr>
            <a:spLocks noGrp="1"/>
          </p:cNvSpPr>
          <p:nvPr>
            <p:ph type="sldNum" sz="quarter" idx="12"/>
          </p:nvPr>
        </p:nvSpPr>
        <p:spPr>
          <a:xfrm>
            <a:off x="8216900" y="6556375"/>
            <a:ext cx="366713" cy="301625"/>
          </a:xfrm>
        </p:spPr>
        <p:txBody>
          <a:bodyPr/>
          <a:lstStyle>
            <a:lvl1pPr algn="ctr">
              <a:defRPr sz="900" smtClean="0"/>
            </a:lvl1pPr>
          </a:lstStyle>
          <a:p>
            <a:pPr>
              <a:defRPr/>
            </a:pPr>
            <a:fld id="{B018A5FF-B2F4-4C55-BD59-F05EF686467E}"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spd="slow">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8288"/>
            <a:ext cx="8229600" cy="1398587"/>
          </a:xfrm>
          <a:prstGeom prst="rect">
            <a:avLst/>
          </a:prstGeom>
        </p:spPr>
        <p:txBody>
          <a:bodyPr vert="horz" anchor="ctr">
            <a:normAutofit/>
          </a:bodyPr>
          <a:lstStyle/>
          <a:p>
            <a:r>
              <a:rPr lang="en-US" smtClean="0"/>
              <a:t>Click to edit Master title style</a:t>
            </a:r>
            <a:endParaRPr lang="en-US"/>
          </a:p>
        </p:txBody>
      </p:sp>
      <p:sp>
        <p:nvSpPr>
          <p:cNvPr id="1030" name="Text Placeholder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791075" y="6481763"/>
            <a:ext cx="2133600" cy="301625"/>
          </a:xfrm>
          <a:prstGeom prst="rect">
            <a:avLst/>
          </a:prstGeom>
        </p:spPr>
        <p:txBody>
          <a:bodyPr vert="horz" anchor="b"/>
          <a:lstStyle>
            <a:lvl1pPr algn="l" eaLnBrk="1" fontAlgn="auto" latinLnBrk="0" hangingPunct="1">
              <a:spcBef>
                <a:spcPts val="0"/>
              </a:spcBef>
              <a:spcAft>
                <a:spcPts val="0"/>
              </a:spcAft>
              <a:defRPr kumimoji="0" sz="1000" b="0" smtClean="0">
                <a:solidFill>
                  <a:schemeClr val="tx1"/>
                </a:solidFill>
                <a:latin typeface="+mn-lt"/>
              </a:defRPr>
            </a:lvl1pPr>
          </a:lstStyle>
          <a:p>
            <a:pPr>
              <a:defRPr/>
            </a:pPr>
            <a:fld id="{EA971757-21E8-48C3-8B7B-9DBB288798EB}" type="datetimeFigureOut">
              <a:rPr lang="en-US"/>
              <a:pPr>
                <a:defRPr/>
              </a:pPr>
              <a:t>4/4/2011</a:t>
            </a:fld>
            <a:endParaRPr lang="en-US"/>
          </a:p>
        </p:txBody>
      </p:sp>
      <p:sp>
        <p:nvSpPr>
          <p:cNvPr id="3" name="Footer Placeholder 2"/>
          <p:cNvSpPr>
            <a:spLocks noGrp="1"/>
          </p:cNvSpPr>
          <p:nvPr>
            <p:ph type="ftr" sz="quarter" idx="3"/>
          </p:nvPr>
        </p:nvSpPr>
        <p:spPr>
          <a:xfrm>
            <a:off x="457200" y="6481763"/>
            <a:ext cx="4259263" cy="3016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defRPr>
            </a:lvl1pPr>
          </a:lstStyle>
          <a:p>
            <a:pPr>
              <a:defRPr/>
            </a:pPr>
            <a:endParaRPr lang="en-US"/>
          </a:p>
        </p:txBody>
      </p:sp>
      <p:sp>
        <p:nvSpPr>
          <p:cNvPr id="23" name="Slide Number Placeholder 22"/>
          <p:cNvSpPr>
            <a:spLocks noGrp="1"/>
          </p:cNvSpPr>
          <p:nvPr>
            <p:ph type="sldNum" sz="quarter" idx="4"/>
          </p:nvPr>
        </p:nvSpPr>
        <p:spPr>
          <a:xfrm>
            <a:off x="7589838" y="6481763"/>
            <a:ext cx="503237" cy="301625"/>
          </a:xfrm>
          <a:prstGeom prst="rect">
            <a:avLst/>
          </a:prstGeom>
        </p:spPr>
        <p:txBody>
          <a:bodyPr vert="horz" anchor="b"/>
          <a:lstStyle>
            <a:lvl1pPr algn="ctr" eaLnBrk="1" fontAlgn="auto" latinLnBrk="0" hangingPunct="1">
              <a:spcBef>
                <a:spcPts val="0"/>
              </a:spcBef>
              <a:spcAft>
                <a:spcPts val="0"/>
              </a:spcAft>
              <a:defRPr kumimoji="0" sz="1200" smtClean="0">
                <a:solidFill>
                  <a:schemeClr val="tx1"/>
                </a:solidFill>
                <a:latin typeface="+mn-lt"/>
              </a:defRPr>
            </a:lvl1pPr>
          </a:lstStyle>
          <a:p>
            <a:pPr>
              <a:defRPr/>
            </a:pPr>
            <a:fld id="{C6EA58B5-B987-47D6-A834-871493038D57}"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1" r:id="rId6"/>
    <p:sldLayoutId id="2147483730" r:id="rId7"/>
    <p:sldLayoutId id="2147483737" r:id="rId8"/>
    <p:sldLayoutId id="2147483738" r:id="rId9"/>
    <p:sldLayoutId id="2147483729" r:id="rId10"/>
    <p:sldLayoutId id="2147483728" r:id="rId11"/>
  </p:sldLayoutIdLst>
  <p:transition spd="slow">
    <p:fade thruBlk="1"/>
  </p:transition>
  <p:txStyles>
    <p:titleStyle>
      <a:lvl1pPr marL="484188" indent="-484188" algn="l" rtl="0" fontAlgn="base">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indent="-484188" algn="l" rtl="0" fontAlgn="base">
        <a:spcBef>
          <a:spcPct val="0"/>
        </a:spcBef>
        <a:spcAft>
          <a:spcPct val="0"/>
        </a:spcAft>
        <a:defRPr sz="4200">
          <a:solidFill>
            <a:srgbClr val="FF5C9C"/>
          </a:solidFill>
          <a:latin typeface="Century Gothic" pitchFamily="34" charset="0"/>
        </a:defRPr>
      </a:lvl2pPr>
      <a:lvl3pPr marL="484188" indent="-484188" algn="l" rtl="0" fontAlgn="base">
        <a:spcBef>
          <a:spcPct val="0"/>
        </a:spcBef>
        <a:spcAft>
          <a:spcPct val="0"/>
        </a:spcAft>
        <a:defRPr sz="4200">
          <a:solidFill>
            <a:srgbClr val="FF5C9C"/>
          </a:solidFill>
          <a:latin typeface="Century Gothic" pitchFamily="34" charset="0"/>
        </a:defRPr>
      </a:lvl3pPr>
      <a:lvl4pPr marL="484188" indent="-484188" algn="l" rtl="0" fontAlgn="base">
        <a:spcBef>
          <a:spcPct val="0"/>
        </a:spcBef>
        <a:spcAft>
          <a:spcPct val="0"/>
        </a:spcAft>
        <a:defRPr sz="4200">
          <a:solidFill>
            <a:srgbClr val="FF5C9C"/>
          </a:solidFill>
          <a:latin typeface="Century Gothic" pitchFamily="34" charset="0"/>
        </a:defRPr>
      </a:lvl4pPr>
      <a:lvl5pPr marL="484188" indent="-484188" algn="l" rtl="0" fontAlgn="base">
        <a:spcBef>
          <a:spcPct val="0"/>
        </a:spcBef>
        <a:spcAft>
          <a:spcPct val="0"/>
        </a:spcAft>
        <a:defRPr sz="4200">
          <a:solidFill>
            <a:srgbClr val="FF5C9C"/>
          </a:solidFill>
          <a:latin typeface="Century Gothic" pitchFamily="34" charset="0"/>
        </a:defRPr>
      </a:lvl5pPr>
      <a:lvl6pPr marL="941388" indent="-484188" algn="l" rtl="0" fontAlgn="base">
        <a:spcBef>
          <a:spcPct val="0"/>
        </a:spcBef>
        <a:spcAft>
          <a:spcPct val="0"/>
        </a:spcAft>
        <a:defRPr sz="4200">
          <a:solidFill>
            <a:srgbClr val="FF5C9C"/>
          </a:solidFill>
          <a:latin typeface="Century Gothic" pitchFamily="34" charset="0"/>
        </a:defRPr>
      </a:lvl6pPr>
      <a:lvl7pPr marL="1398588" indent="-484188" algn="l" rtl="0" fontAlgn="base">
        <a:spcBef>
          <a:spcPct val="0"/>
        </a:spcBef>
        <a:spcAft>
          <a:spcPct val="0"/>
        </a:spcAft>
        <a:defRPr sz="4200">
          <a:solidFill>
            <a:srgbClr val="FF5C9C"/>
          </a:solidFill>
          <a:latin typeface="Century Gothic" pitchFamily="34" charset="0"/>
        </a:defRPr>
      </a:lvl7pPr>
      <a:lvl8pPr marL="1855788" indent="-484188" algn="l" rtl="0" fontAlgn="base">
        <a:spcBef>
          <a:spcPct val="0"/>
        </a:spcBef>
        <a:spcAft>
          <a:spcPct val="0"/>
        </a:spcAft>
        <a:defRPr sz="4200">
          <a:solidFill>
            <a:srgbClr val="FF5C9C"/>
          </a:solidFill>
          <a:latin typeface="Century Gothic" pitchFamily="34" charset="0"/>
        </a:defRPr>
      </a:lvl8pPr>
      <a:lvl9pPr marL="2312988" indent="-484188" algn="l" rtl="0" fontAlgn="base">
        <a:spcBef>
          <a:spcPct val="0"/>
        </a:spcBef>
        <a:spcAft>
          <a:spcPct val="0"/>
        </a:spcAft>
        <a:defRPr sz="4200">
          <a:solidFill>
            <a:srgbClr val="FF5C9C"/>
          </a:solidFill>
          <a:latin typeface="Century Gothic" pitchFamily="34" charset="0"/>
        </a:defRPr>
      </a:lvl9pPr>
    </p:titleStyle>
    <p:bodyStyle>
      <a:lvl1pPr marL="447675" indent="-382588" algn="l" rtl="0" fontAlgn="base">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fontAlgn="base">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fontAlgn="base">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fontAlgn="base">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fontAlgn="base">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
            <a:ext cx="9144000" cy="1600200"/>
          </a:xfrm>
        </p:spPr>
        <p:txBody>
          <a:bodyPr/>
          <a:lstStyle/>
          <a:p>
            <a:pPr marL="484632" indent="0" algn="ctr" fontAlgn="auto">
              <a:spcAft>
                <a:spcPts val="0"/>
              </a:spcAft>
              <a:defRPr/>
            </a:pPr>
            <a:r>
              <a:rPr lang="en-US" dirty="0" err="1" smtClean="0">
                <a:solidFill>
                  <a:schemeClr val="accent1">
                    <a:tint val="83000"/>
                    <a:satMod val="150000"/>
                  </a:schemeClr>
                </a:solidFill>
              </a:rPr>
              <a:t>LeRoy</a:t>
            </a:r>
            <a:r>
              <a:rPr lang="en-US" dirty="0" smtClean="0">
                <a:solidFill>
                  <a:schemeClr val="accent1">
                    <a:tint val="83000"/>
                    <a:satMod val="150000"/>
                  </a:schemeClr>
                </a:solidFill>
              </a:rPr>
              <a:t>-Ostrander Public School   </a:t>
            </a:r>
            <a:br>
              <a:rPr lang="en-US" dirty="0" smtClean="0">
                <a:solidFill>
                  <a:schemeClr val="accent1">
                    <a:tint val="83000"/>
                    <a:satMod val="150000"/>
                  </a:schemeClr>
                </a:solidFill>
              </a:rPr>
            </a:br>
            <a:r>
              <a:rPr lang="en-US" dirty="0" smtClean="0">
                <a:solidFill>
                  <a:schemeClr val="accent1">
                    <a:tint val="83000"/>
                    <a:satMod val="150000"/>
                  </a:schemeClr>
                </a:solidFill>
              </a:rPr>
              <a:t>C.A.R.D.S. Program</a:t>
            </a:r>
            <a:endParaRPr lang="en-US" dirty="0">
              <a:solidFill>
                <a:schemeClr val="accent1">
                  <a:tint val="83000"/>
                  <a:satMod val="150000"/>
                </a:schemeClr>
              </a:solidFill>
            </a:endParaRPr>
          </a:p>
        </p:txBody>
      </p:sp>
      <p:sp>
        <p:nvSpPr>
          <p:cNvPr id="3" name="Subtitle 2"/>
          <p:cNvSpPr>
            <a:spLocks noGrp="1"/>
          </p:cNvSpPr>
          <p:nvPr>
            <p:ph type="subTitle" idx="1"/>
          </p:nvPr>
        </p:nvSpPr>
        <p:spPr>
          <a:xfrm>
            <a:off x="5105400" y="2667000"/>
            <a:ext cx="4038600" cy="2057400"/>
          </a:xfrm>
        </p:spPr>
        <p:txBody>
          <a:bodyPr>
            <a:normAutofit/>
          </a:bodyPr>
          <a:lstStyle/>
          <a:p>
            <a:pPr algn="ctr" fontAlgn="auto">
              <a:spcAft>
                <a:spcPts val="0"/>
              </a:spcAft>
              <a:buFont typeface="Wingdings 2"/>
              <a:buNone/>
              <a:defRPr/>
            </a:pPr>
            <a:r>
              <a:rPr lang="en-US" dirty="0" smtClean="0"/>
              <a:t>Community for Autism and Related Disabilities Services </a:t>
            </a:r>
          </a:p>
        </p:txBody>
      </p:sp>
      <p:pic>
        <p:nvPicPr>
          <p:cNvPr id="1026" name="Picture 2" descr="E:\Cards3.jpg"/>
          <p:cNvPicPr>
            <a:picLocks noChangeAspect="1" noChangeArrowheads="1"/>
          </p:cNvPicPr>
          <p:nvPr/>
        </p:nvPicPr>
        <p:blipFill>
          <a:blip r:embed="rId3" cstate="print"/>
          <a:srcRect/>
          <a:stretch>
            <a:fillRect/>
          </a:stretch>
        </p:blipFill>
        <p:spPr bwMode="auto">
          <a:xfrm>
            <a:off x="609600" y="3048000"/>
            <a:ext cx="3467100" cy="3457575"/>
          </a:xfrm>
          <a:prstGeom prst="ellipse">
            <a:avLst/>
          </a:prstGeom>
          <a:ln w="190500" cap="sq">
            <a:solidFill>
              <a:schemeClr val="accent2">
                <a:lumMod val="60000"/>
                <a:lumOff val="40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spd="slow">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Sensory room</a:t>
            </a:r>
            <a:endParaRPr lang="en-US" dirty="0">
              <a:solidFill>
                <a:schemeClr val="accent1">
                  <a:tint val="83000"/>
                  <a:satMod val="150000"/>
                </a:schemeClr>
              </a:solidFill>
            </a:endParaRPr>
          </a:p>
        </p:txBody>
      </p:sp>
      <p:pic>
        <p:nvPicPr>
          <p:cNvPr id="5" name="Picture Placeholder 4" descr="IMG_0018.JPG"/>
          <p:cNvPicPr>
            <a:picLocks noGrp="1" noChangeAspect="1"/>
          </p:cNvPicPr>
          <p:nvPr>
            <p:ph type="pic" idx="1"/>
          </p:nvPr>
        </p:nvPicPr>
        <p:blipFill>
          <a:blip r:embed="rId2" cstate="print"/>
          <a:srcRect l="22421" t="-2933" r="18011"/>
          <a:stretch>
            <a:fillRect/>
          </a:stretch>
        </p:blipFill>
        <p:spPr>
          <a:xfrm>
            <a:off x="4648200" y="0"/>
            <a:ext cx="2540000" cy="5853113"/>
          </a:xfrm>
        </p:spPr>
      </p:pic>
      <p:sp>
        <p:nvSpPr>
          <p:cNvPr id="22531" name="Text Placeholder 3"/>
          <p:cNvSpPr>
            <a:spLocks noGrp="1"/>
          </p:cNvSpPr>
          <p:nvPr>
            <p:ph type="body" sz="half" idx="2"/>
          </p:nvPr>
        </p:nvSpPr>
        <p:spPr>
          <a:xfrm>
            <a:off x="1143000" y="5867400"/>
            <a:ext cx="7334250" cy="685800"/>
          </a:xfrm>
          <a:solidFill>
            <a:schemeClr val="accent1">
              <a:alpha val="14902"/>
            </a:schemeClr>
          </a:solidFill>
        </p:spPr>
        <p:txBody>
          <a:bodyPr/>
          <a:lstStyle/>
          <a:p>
            <a:pPr>
              <a:spcBef>
                <a:spcPct val="0"/>
              </a:spcBef>
            </a:pPr>
            <a:r>
              <a:rPr lang="en-US" sz="1800" dirty="0" smtClean="0"/>
              <a:t>This is one of the </a:t>
            </a:r>
            <a:r>
              <a:rPr lang="en-US" sz="1800" dirty="0" smtClean="0"/>
              <a:t>choices </a:t>
            </a:r>
            <a:r>
              <a:rPr lang="en-US" sz="1800" dirty="0" smtClean="0"/>
              <a:t>for yellow station= body sock swing</a:t>
            </a:r>
          </a:p>
        </p:txBody>
      </p:sp>
    </p:spTree>
  </p:cSld>
  <p:clrMapOvr>
    <a:masterClrMapping/>
  </p:clrMapOvr>
  <p:transition spd="slow">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Sensory room</a:t>
            </a:r>
            <a:endParaRPr lang="en-US" dirty="0">
              <a:solidFill>
                <a:schemeClr val="accent1">
                  <a:tint val="83000"/>
                  <a:satMod val="150000"/>
                </a:schemeClr>
              </a:solidFill>
            </a:endParaRPr>
          </a:p>
        </p:txBody>
      </p:sp>
      <p:pic>
        <p:nvPicPr>
          <p:cNvPr id="5" name="Picture Placeholder 4" descr="IMG_0019.JPG"/>
          <p:cNvPicPr>
            <a:picLocks noGrp="1" noChangeAspect="1"/>
          </p:cNvPicPr>
          <p:nvPr>
            <p:ph type="pic" idx="1"/>
          </p:nvPr>
        </p:nvPicPr>
        <p:blipFill>
          <a:blip r:embed="rId2" cstate="print"/>
          <a:srcRect t="130" b="130"/>
          <a:stretch>
            <a:fillRect/>
          </a:stretch>
        </p:blipFill>
        <p:spPr>
          <a:xfrm>
            <a:off x="1435100" y="374650"/>
            <a:ext cx="7037388" cy="5264150"/>
          </a:xfrm>
        </p:spPr>
      </p:pic>
      <p:sp>
        <p:nvSpPr>
          <p:cNvPr id="23555" name="Text Placeholder 3"/>
          <p:cNvSpPr>
            <a:spLocks noGrp="1"/>
          </p:cNvSpPr>
          <p:nvPr>
            <p:ph type="body" sz="half" idx="2"/>
          </p:nvPr>
        </p:nvSpPr>
        <p:spPr>
          <a:xfrm>
            <a:off x="1143000" y="5867400"/>
            <a:ext cx="7334250" cy="685800"/>
          </a:xfrm>
          <a:solidFill>
            <a:schemeClr val="accent1">
              <a:alpha val="14902"/>
            </a:schemeClr>
          </a:solidFill>
        </p:spPr>
        <p:txBody>
          <a:bodyPr/>
          <a:lstStyle/>
          <a:p>
            <a:pPr>
              <a:spcBef>
                <a:spcPct val="0"/>
              </a:spcBef>
            </a:pPr>
            <a:r>
              <a:rPr lang="en-US" sz="1800" dirty="0" smtClean="0"/>
              <a:t>This is one of the choices for yellow station= boaster swing</a:t>
            </a:r>
          </a:p>
        </p:txBody>
      </p:sp>
    </p:spTree>
  </p:cSld>
  <p:clrMapOvr>
    <a:masterClrMapping/>
  </p:clrMapOvr>
  <p:transition spd="slow">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Sensory room</a:t>
            </a:r>
            <a:endParaRPr lang="en-US" dirty="0">
              <a:solidFill>
                <a:schemeClr val="accent1">
                  <a:tint val="83000"/>
                  <a:satMod val="150000"/>
                </a:schemeClr>
              </a:solidFill>
            </a:endParaRPr>
          </a:p>
        </p:txBody>
      </p:sp>
      <p:pic>
        <p:nvPicPr>
          <p:cNvPr id="5" name="Picture Placeholder 4" descr="IMG_0019.JPG"/>
          <p:cNvPicPr>
            <a:picLocks noGrp="1" noChangeAspect="1"/>
          </p:cNvPicPr>
          <p:nvPr>
            <p:ph type="pic" idx="1"/>
          </p:nvPr>
        </p:nvPicPr>
        <p:blipFill>
          <a:blip r:embed="rId2" cstate="print"/>
          <a:stretch>
            <a:fillRect/>
          </a:stretch>
        </p:blipFill>
        <p:spPr>
          <a:xfrm>
            <a:off x="1147763" y="374650"/>
            <a:ext cx="7315200" cy="5486400"/>
          </a:xfrm>
        </p:spPr>
      </p:pic>
      <p:sp>
        <p:nvSpPr>
          <p:cNvPr id="24579" name="Text Placeholder 3"/>
          <p:cNvSpPr>
            <a:spLocks noGrp="1"/>
          </p:cNvSpPr>
          <p:nvPr>
            <p:ph type="body" sz="half" idx="2"/>
          </p:nvPr>
        </p:nvSpPr>
        <p:spPr>
          <a:xfrm>
            <a:off x="1143000" y="5867400"/>
            <a:ext cx="7334250" cy="685800"/>
          </a:xfrm>
          <a:solidFill>
            <a:schemeClr val="accent1">
              <a:alpha val="14902"/>
            </a:schemeClr>
          </a:solidFill>
        </p:spPr>
        <p:txBody>
          <a:bodyPr/>
          <a:lstStyle/>
          <a:p>
            <a:pPr>
              <a:spcBef>
                <a:spcPct val="0"/>
              </a:spcBef>
            </a:pPr>
            <a:r>
              <a:rPr lang="en-US" sz="2800" dirty="0" smtClean="0"/>
              <a:t>This is the blue station= body rolling pins </a:t>
            </a:r>
          </a:p>
        </p:txBody>
      </p:sp>
    </p:spTree>
  </p:cSld>
  <p:clrMapOvr>
    <a:masterClrMapping/>
  </p:clrMapOvr>
  <p:transition spd="slow">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Sensory room</a:t>
            </a:r>
            <a:endParaRPr lang="en-US" dirty="0">
              <a:solidFill>
                <a:schemeClr val="accent1">
                  <a:tint val="83000"/>
                  <a:satMod val="150000"/>
                </a:schemeClr>
              </a:solidFill>
            </a:endParaRPr>
          </a:p>
        </p:txBody>
      </p:sp>
      <p:pic>
        <p:nvPicPr>
          <p:cNvPr id="5" name="Picture Placeholder 4" descr="IMG_0022.JPG"/>
          <p:cNvPicPr>
            <a:picLocks noGrp="1" noChangeAspect="1"/>
          </p:cNvPicPr>
          <p:nvPr>
            <p:ph type="pic" idx="1"/>
          </p:nvPr>
        </p:nvPicPr>
        <p:blipFill>
          <a:blip r:embed="rId2" cstate="print"/>
          <a:srcRect t="130" b="130"/>
          <a:stretch>
            <a:fillRect/>
          </a:stretch>
        </p:blipFill>
        <p:spPr>
          <a:xfrm>
            <a:off x="1331913" y="374650"/>
            <a:ext cx="7140575" cy="5340350"/>
          </a:xfrm>
        </p:spPr>
      </p:pic>
      <p:sp>
        <p:nvSpPr>
          <p:cNvPr id="25603" name="Text Placeholder 3"/>
          <p:cNvSpPr>
            <a:spLocks noGrp="1"/>
          </p:cNvSpPr>
          <p:nvPr>
            <p:ph type="body" sz="half" idx="2"/>
          </p:nvPr>
        </p:nvSpPr>
        <p:spPr>
          <a:xfrm>
            <a:off x="1143000" y="5867400"/>
            <a:ext cx="7334250" cy="685800"/>
          </a:xfrm>
          <a:solidFill>
            <a:schemeClr val="accent1">
              <a:alpha val="14902"/>
            </a:schemeClr>
          </a:solidFill>
        </p:spPr>
        <p:txBody>
          <a:bodyPr/>
          <a:lstStyle/>
          <a:p>
            <a:pPr>
              <a:spcBef>
                <a:spcPct val="0"/>
              </a:spcBef>
            </a:pPr>
            <a:r>
              <a:rPr lang="en-US" sz="2800" dirty="0" smtClean="0"/>
              <a:t>This is the red station= body sock</a:t>
            </a:r>
          </a:p>
        </p:txBody>
      </p:sp>
    </p:spTree>
  </p:cSld>
  <p:clrMapOvr>
    <a:masterClrMapping/>
  </p:clrMapOvr>
  <p:transition spd="slow">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Sensory room</a:t>
            </a:r>
            <a:endParaRPr lang="en-US" dirty="0">
              <a:solidFill>
                <a:schemeClr val="accent1">
                  <a:tint val="83000"/>
                  <a:satMod val="150000"/>
                </a:schemeClr>
              </a:solidFill>
            </a:endParaRPr>
          </a:p>
        </p:txBody>
      </p:sp>
      <p:pic>
        <p:nvPicPr>
          <p:cNvPr id="5" name="Picture Placeholder 4" descr="IMG_0054.JPG"/>
          <p:cNvPicPr>
            <a:picLocks noGrp="1" noChangeAspect="1"/>
          </p:cNvPicPr>
          <p:nvPr>
            <p:ph type="pic" idx="1"/>
          </p:nvPr>
        </p:nvPicPr>
        <p:blipFill>
          <a:blip r:embed="rId2" cstate="print"/>
          <a:srcRect l="18639" r="17490"/>
          <a:stretch>
            <a:fillRect/>
          </a:stretch>
        </p:blipFill>
        <p:spPr>
          <a:xfrm>
            <a:off x="4572000" y="304800"/>
            <a:ext cx="2590800" cy="5407025"/>
          </a:xfrm>
        </p:spPr>
      </p:pic>
      <p:sp>
        <p:nvSpPr>
          <p:cNvPr id="26627" name="Text Placeholder 3"/>
          <p:cNvSpPr>
            <a:spLocks noGrp="1"/>
          </p:cNvSpPr>
          <p:nvPr>
            <p:ph type="body" sz="half" idx="2"/>
          </p:nvPr>
        </p:nvSpPr>
        <p:spPr>
          <a:xfrm>
            <a:off x="1143000" y="5867400"/>
            <a:ext cx="7334250" cy="685800"/>
          </a:xfrm>
          <a:solidFill>
            <a:schemeClr val="accent1">
              <a:alpha val="14902"/>
            </a:schemeClr>
          </a:solidFill>
        </p:spPr>
        <p:txBody>
          <a:bodyPr/>
          <a:lstStyle/>
          <a:p>
            <a:pPr>
              <a:spcBef>
                <a:spcPct val="0"/>
              </a:spcBef>
            </a:pPr>
            <a:r>
              <a:rPr lang="en-US" sz="2000" dirty="0" smtClean="0"/>
              <a:t>This is the orange station= rocking chair and a book</a:t>
            </a:r>
          </a:p>
        </p:txBody>
      </p:sp>
    </p:spTree>
  </p:cSld>
  <p:clrMapOvr>
    <a:masterClrMapping/>
  </p:clrMapOvr>
  <p:transition spd="slow">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Sensory room</a:t>
            </a:r>
            <a:endParaRPr lang="en-US" dirty="0">
              <a:solidFill>
                <a:schemeClr val="accent1">
                  <a:tint val="83000"/>
                  <a:satMod val="150000"/>
                </a:schemeClr>
              </a:solidFill>
            </a:endParaRPr>
          </a:p>
        </p:txBody>
      </p:sp>
      <p:pic>
        <p:nvPicPr>
          <p:cNvPr id="5" name="Picture Placeholder 4" descr="IMG_0054.JPG"/>
          <p:cNvPicPr>
            <a:picLocks noGrp="1" noChangeAspect="1"/>
          </p:cNvPicPr>
          <p:nvPr>
            <p:ph type="pic" idx="1"/>
          </p:nvPr>
        </p:nvPicPr>
        <p:blipFill>
          <a:blip r:embed="rId2" cstate="print"/>
          <a:stretch>
            <a:fillRect/>
          </a:stretch>
        </p:blipFill>
        <p:spPr>
          <a:xfrm>
            <a:off x="2590800" y="1066800"/>
            <a:ext cx="5156200" cy="3867150"/>
          </a:xfrm>
        </p:spPr>
      </p:pic>
      <p:sp>
        <p:nvSpPr>
          <p:cNvPr id="27651" name="Text Placeholder 3"/>
          <p:cNvSpPr>
            <a:spLocks noGrp="1"/>
          </p:cNvSpPr>
          <p:nvPr>
            <p:ph type="body" sz="half" idx="2"/>
          </p:nvPr>
        </p:nvSpPr>
        <p:spPr>
          <a:xfrm>
            <a:off x="914400" y="5867400"/>
            <a:ext cx="7562850" cy="685800"/>
          </a:xfrm>
          <a:solidFill>
            <a:schemeClr val="accent1">
              <a:alpha val="14902"/>
            </a:schemeClr>
          </a:solidFill>
        </p:spPr>
        <p:txBody>
          <a:bodyPr/>
          <a:lstStyle/>
          <a:p>
            <a:pPr>
              <a:spcBef>
                <a:spcPct val="0"/>
              </a:spcBef>
            </a:pPr>
            <a:r>
              <a:rPr lang="en-US" sz="1800" dirty="0" smtClean="0"/>
              <a:t>This is an extra sensory item that rotates into the stations.  It is a pressure canoe.  </a:t>
            </a:r>
          </a:p>
        </p:txBody>
      </p:sp>
    </p:spTree>
  </p:cSld>
  <p:clrMapOvr>
    <a:masterClrMapping/>
  </p:clrMapOvr>
  <p:transition spd="slow">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Sensory room</a:t>
            </a:r>
            <a:endParaRPr lang="en-US" dirty="0">
              <a:solidFill>
                <a:schemeClr val="accent1">
                  <a:tint val="83000"/>
                  <a:satMod val="150000"/>
                </a:schemeClr>
              </a:solidFill>
            </a:endParaRPr>
          </a:p>
        </p:txBody>
      </p:sp>
      <p:pic>
        <p:nvPicPr>
          <p:cNvPr id="5" name="Picture Placeholder 4" descr="IMG_0054.JPG"/>
          <p:cNvPicPr>
            <a:picLocks noGrp="1" noChangeAspect="1"/>
          </p:cNvPicPr>
          <p:nvPr>
            <p:ph type="pic" idx="1"/>
          </p:nvPr>
        </p:nvPicPr>
        <p:blipFill>
          <a:blip r:embed="rId2" cstate="print"/>
          <a:srcRect l="13300" t="32161" r="18719"/>
          <a:stretch>
            <a:fillRect/>
          </a:stretch>
        </p:blipFill>
        <p:spPr>
          <a:xfrm>
            <a:off x="1143000" y="1371600"/>
            <a:ext cx="4232204" cy="3105150"/>
          </a:xfrm>
        </p:spPr>
      </p:pic>
      <p:sp>
        <p:nvSpPr>
          <p:cNvPr id="27651" name="Text Placeholder 3"/>
          <p:cNvSpPr>
            <a:spLocks noGrp="1"/>
          </p:cNvSpPr>
          <p:nvPr>
            <p:ph type="body" sz="half" idx="2"/>
          </p:nvPr>
        </p:nvSpPr>
        <p:spPr>
          <a:xfrm>
            <a:off x="5486400" y="1752600"/>
            <a:ext cx="3448050" cy="2362200"/>
          </a:xfrm>
          <a:solidFill>
            <a:schemeClr val="accent1">
              <a:alpha val="14902"/>
            </a:schemeClr>
          </a:solidFill>
        </p:spPr>
        <p:txBody>
          <a:bodyPr/>
          <a:lstStyle/>
          <a:p>
            <a:pPr>
              <a:spcBef>
                <a:spcPct val="0"/>
              </a:spcBef>
            </a:pPr>
            <a:r>
              <a:rPr lang="en-US" sz="2800" dirty="0" smtClean="0"/>
              <a:t>The sensory room also has a weighted lap blanket</a:t>
            </a:r>
          </a:p>
        </p:txBody>
      </p:sp>
    </p:spTree>
  </p:cSld>
  <p:clrMapOvr>
    <a:masterClrMapping/>
  </p:clrMapOvr>
  <p:transition spd="slow">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Sensory room</a:t>
            </a:r>
            <a:endParaRPr lang="en-US" dirty="0">
              <a:solidFill>
                <a:schemeClr val="accent1">
                  <a:tint val="83000"/>
                  <a:satMod val="150000"/>
                </a:schemeClr>
              </a:solidFill>
            </a:endParaRPr>
          </a:p>
        </p:txBody>
      </p:sp>
      <p:pic>
        <p:nvPicPr>
          <p:cNvPr id="5" name="Picture Placeholder 4" descr="IMG_0054.JPG"/>
          <p:cNvPicPr>
            <a:picLocks noGrp="1" noChangeAspect="1"/>
          </p:cNvPicPr>
          <p:nvPr>
            <p:ph type="pic" idx="1"/>
          </p:nvPr>
        </p:nvPicPr>
        <p:blipFill>
          <a:blip r:embed="rId2" cstate="print"/>
          <a:srcRect l="8867" t="3941" r="5976" b="9360"/>
          <a:stretch>
            <a:fillRect/>
          </a:stretch>
        </p:blipFill>
        <p:spPr>
          <a:xfrm>
            <a:off x="1219200" y="1295400"/>
            <a:ext cx="4343400" cy="3352800"/>
          </a:xfrm>
        </p:spPr>
      </p:pic>
      <p:sp>
        <p:nvSpPr>
          <p:cNvPr id="27651" name="Text Placeholder 3"/>
          <p:cNvSpPr>
            <a:spLocks noGrp="1"/>
          </p:cNvSpPr>
          <p:nvPr>
            <p:ph type="body" sz="half" idx="2"/>
          </p:nvPr>
        </p:nvSpPr>
        <p:spPr>
          <a:xfrm>
            <a:off x="5791200" y="1828800"/>
            <a:ext cx="2762250" cy="1828800"/>
          </a:xfrm>
          <a:solidFill>
            <a:schemeClr val="accent1">
              <a:alpha val="14902"/>
            </a:schemeClr>
          </a:solidFill>
        </p:spPr>
        <p:txBody>
          <a:bodyPr/>
          <a:lstStyle/>
          <a:p>
            <a:pPr>
              <a:spcBef>
                <a:spcPct val="0"/>
              </a:spcBef>
            </a:pPr>
            <a:r>
              <a:rPr lang="en-US" sz="2800" dirty="0" smtClean="0"/>
              <a:t>The sensory room has a weighted vest. </a:t>
            </a:r>
          </a:p>
        </p:txBody>
      </p:sp>
    </p:spTree>
  </p:cSld>
  <p:clrMapOvr>
    <a:masterClrMapping/>
  </p:clrMapOvr>
  <p:transition spd="slow">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Low-Sensory room</a:t>
            </a:r>
            <a:endParaRPr lang="en-US" dirty="0">
              <a:solidFill>
                <a:schemeClr val="accent1">
                  <a:tint val="83000"/>
                  <a:satMod val="150000"/>
                </a:schemeClr>
              </a:solidFill>
            </a:endParaRPr>
          </a:p>
        </p:txBody>
      </p:sp>
      <p:pic>
        <p:nvPicPr>
          <p:cNvPr id="5" name="Picture Placeholder 4" descr="IMG_0023.JPG"/>
          <p:cNvPicPr>
            <a:picLocks noGrp="1" noChangeAspect="1"/>
          </p:cNvPicPr>
          <p:nvPr>
            <p:ph type="pic" idx="1"/>
          </p:nvPr>
        </p:nvPicPr>
        <p:blipFill>
          <a:blip r:embed="rId2" cstate="print"/>
          <a:srcRect l="130" t="1224" r="16624"/>
          <a:stretch>
            <a:fillRect/>
          </a:stretch>
        </p:blipFill>
        <p:spPr>
          <a:xfrm>
            <a:off x="1219200" y="838200"/>
            <a:ext cx="3282950" cy="5194300"/>
          </a:xfrm>
        </p:spPr>
      </p:pic>
      <p:sp>
        <p:nvSpPr>
          <p:cNvPr id="4" name="Text Placeholder 3"/>
          <p:cNvSpPr>
            <a:spLocks noGrp="1"/>
          </p:cNvSpPr>
          <p:nvPr>
            <p:ph type="body" sz="half" idx="2"/>
          </p:nvPr>
        </p:nvSpPr>
        <p:spPr>
          <a:xfrm>
            <a:off x="4876800" y="914400"/>
            <a:ext cx="3600450" cy="4953000"/>
          </a:xfrm>
        </p:spPr>
        <p:txBody>
          <a:bodyPr>
            <a:normAutofit/>
          </a:bodyPr>
          <a:lstStyle/>
          <a:p>
            <a:pPr>
              <a:lnSpc>
                <a:spcPct val="80000"/>
              </a:lnSpc>
              <a:spcBef>
                <a:spcPct val="0"/>
              </a:spcBef>
            </a:pPr>
            <a:r>
              <a:rPr lang="en-US" sz="2400" dirty="0" smtClean="0"/>
              <a:t>This is a space that </a:t>
            </a:r>
            <a:r>
              <a:rPr lang="en-US" sz="2400" u="sng" dirty="0" smtClean="0"/>
              <a:t>can be requested by a student </a:t>
            </a:r>
            <a:r>
              <a:rPr lang="en-US" sz="2400" dirty="0" smtClean="0"/>
              <a:t>to take a break in.  This space can promote self-relaxation skills for some students before getting back to their schedule. The space is purposefully simple as to not give any unwanted sensory input while a student is implementing their relaxation plan.  This is NOT a time-out room.</a:t>
            </a:r>
          </a:p>
        </p:txBody>
      </p:sp>
    </p:spTree>
  </p:cSld>
  <p:clrMapOvr>
    <a:masterClrMapping/>
  </p:clrMapOvr>
  <p:transition spd="slow">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Waiting chairs</a:t>
            </a:r>
            <a:endParaRPr lang="en-US" dirty="0">
              <a:solidFill>
                <a:schemeClr val="accent1">
                  <a:tint val="83000"/>
                  <a:satMod val="150000"/>
                </a:schemeClr>
              </a:solidFill>
            </a:endParaRPr>
          </a:p>
        </p:txBody>
      </p:sp>
      <p:pic>
        <p:nvPicPr>
          <p:cNvPr id="5" name="Picture Placeholder 4" descr="IMG_0021.JPG"/>
          <p:cNvPicPr>
            <a:picLocks noGrp="1" noChangeAspect="1"/>
          </p:cNvPicPr>
          <p:nvPr>
            <p:ph type="pic" idx="1"/>
          </p:nvPr>
        </p:nvPicPr>
        <p:blipFill>
          <a:blip r:embed="rId2" cstate="print"/>
          <a:srcRect l="10590" t="2805" r="12148"/>
          <a:stretch>
            <a:fillRect/>
          </a:stretch>
        </p:blipFill>
        <p:spPr>
          <a:xfrm>
            <a:off x="1143000" y="609600"/>
            <a:ext cx="3225800" cy="5410200"/>
          </a:xfrm>
        </p:spPr>
      </p:pic>
      <p:sp>
        <p:nvSpPr>
          <p:cNvPr id="29699" name="Text Placeholder 3"/>
          <p:cNvSpPr>
            <a:spLocks noGrp="1"/>
          </p:cNvSpPr>
          <p:nvPr>
            <p:ph type="body" sz="half" idx="2"/>
          </p:nvPr>
        </p:nvSpPr>
        <p:spPr>
          <a:xfrm>
            <a:off x="5105400" y="914400"/>
            <a:ext cx="3371850" cy="3886200"/>
          </a:xfrm>
          <a:solidFill>
            <a:schemeClr val="accent1">
              <a:alpha val="14902"/>
            </a:schemeClr>
          </a:solidFill>
        </p:spPr>
        <p:txBody>
          <a:bodyPr/>
          <a:lstStyle/>
          <a:p>
            <a:pPr>
              <a:lnSpc>
                <a:spcPct val="80000"/>
              </a:lnSpc>
              <a:spcBef>
                <a:spcPct val="0"/>
              </a:spcBef>
            </a:pPr>
            <a:r>
              <a:rPr lang="en-US" sz="2000" dirty="0" smtClean="0"/>
              <a:t>Each student has their own chair that is used to support students when taking off or putting on their shoes during sensory breaks.  Also it can be used in waiting for the restroom.  It is reassuring for the students to know where  to place their shoes as well as their particular spot to wait for another person or in turn-taking situations such as a public restroom.  </a:t>
            </a:r>
          </a:p>
        </p:txBody>
      </p:sp>
    </p:spTree>
  </p:cSld>
  <p:clrMapOvr>
    <a:masterClrMapping/>
  </p:clrMapOvr>
  <p:transition spd="slow">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1828800"/>
            <a:ext cx="7239000" cy="1362075"/>
          </a:xfrm>
        </p:spPr>
        <p:txBody>
          <a:bodyPr>
            <a:noAutofit/>
          </a:bodyPr>
          <a:lstStyle/>
          <a:p>
            <a:pPr indent="0" fontAlgn="auto">
              <a:spcAft>
                <a:spcPts val="0"/>
              </a:spcAft>
              <a:defRPr/>
            </a:pPr>
            <a:r>
              <a:rPr lang="en-US" sz="7200" dirty="0" smtClean="0">
                <a:solidFill>
                  <a:schemeClr val="accent1">
                    <a:tint val="83000"/>
                    <a:satMod val="150000"/>
                  </a:schemeClr>
                </a:solidFill>
              </a:rPr>
              <a:t>Let’s Start the Tour</a:t>
            </a:r>
            <a:endParaRPr lang="en-US" sz="7200" dirty="0">
              <a:solidFill>
                <a:schemeClr val="accent1">
                  <a:tint val="83000"/>
                  <a:satMod val="150000"/>
                </a:schemeClr>
              </a:solidFill>
            </a:endParaRPr>
          </a:p>
        </p:txBody>
      </p:sp>
    </p:spTree>
  </p:cSld>
  <p:clrMapOvr>
    <a:masterClrMapping/>
  </p:clrMapOvr>
  <p:transition spd="slow">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304800"/>
            <a:ext cx="8534400" cy="3810000"/>
          </a:xfrm>
        </p:spPr>
        <p:txBody>
          <a:bodyPr>
            <a:noAutofit/>
          </a:bodyPr>
          <a:lstStyle/>
          <a:p>
            <a:pPr indent="0" fontAlgn="auto">
              <a:spcAft>
                <a:spcPts val="0"/>
              </a:spcAft>
              <a:defRPr/>
            </a:pPr>
            <a:r>
              <a:rPr lang="en-US" sz="8000" dirty="0" smtClean="0">
                <a:solidFill>
                  <a:schemeClr val="accent1">
                    <a:tint val="83000"/>
                    <a:satMod val="150000"/>
                  </a:schemeClr>
                </a:solidFill>
              </a:rPr>
              <a:t>Schedule and Communication</a:t>
            </a:r>
            <a:endParaRPr lang="en-US" sz="8000" dirty="0">
              <a:solidFill>
                <a:schemeClr val="accent1">
                  <a:tint val="83000"/>
                  <a:satMod val="150000"/>
                </a:schemeClr>
              </a:solidFill>
            </a:endParaRPr>
          </a:p>
        </p:txBody>
      </p:sp>
    </p:spTree>
  </p:cSld>
  <p:clrMapOvr>
    <a:masterClrMapping/>
  </p:clrMapOvr>
  <p:transition spd="slow">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Classroom schedule</a:t>
            </a:r>
            <a:endParaRPr lang="en-US" dirty="0">
              <a:solidFill>
                <a:schemeClr val="accent1">
                  <a:tint val="83000"/>
                  <a:satMod val="150000"/>
                </a:schemeClr>
              </a:solidFill>
            </a:endParaRPr>
          </a:p>
        </p:txBody>
      </p:sp>
      <p:pic>
        <p:nvPicPr>
          <p:cNvPr id="5" name="Picture Placeholder 4" descr="IMG_0026.JPG"/>
          <p:cNvPicPr>
            <a:picLocks noGrp="1" noChangeAspect="1"/>
          </p:cNvPicPr>
          <p:nvPr>
            <p:ph type="pic" idx="1"/>
          </p:nvPr>
        </p:nvPicPr>
        <p:blipFill>
          <a:blip r:embed="rId2" cstate="print"/>
          <a:srcRect l="11133" r="26530" b="2107"/>
          <a:stretch>
            <a:fillRect/>
          </a:stretch>
        </p:blipFill>
        <p:spPr>
          <a:xfrm>
            <a:off x="1295400" y="457200"/>
            <a:ext cx="2693988" cy="5640388"/>
          </a:xfrm>
        </p:spPr>
      </p:pic>
      <p:sp>
        <p:nvSpPr>
          <p:cNvPr id="4" name="Text Placeholder 3"/>
          <p:cNvSpPr>
            <a:spLocks noGrp="1"/>
          </p:cNvSpPr>
          <p:nvPr>
            <p:ph type="body" sz="half" idx="2"/>
          </p:nvPr>
        </p:nvSpPr>
        <p:spPr>
          <a:xfrm>
            <a:off x="4724400" y="533400"/>
            <a:ext cx="3752850" cy="4724400"/>
          </a:xfrm>
        </p:spPr>
        <p:txBody>
          <a:bodyPr>
            <a:normAutofit/>
          </a:bodyPr>
          <a:lstStyle/>
          <a:p>
            <a:pPr>
              <a:lnSpc>
                <a:spcPct val="80000"/>
              </a:lnSpc>
              <a:spcBef>
                <a:spcPct val="0"/>
              </a:spcBef>
            </a:pPr>
            <a:r>
              <a:rPr lang="en-US" sz="2000" dirty="0" smtClean="0"/>
              <a:t>This is the classroom schedule that uses pictures to communicate the sequence of activities that will be completed.  This is an afternoon schedule for one of the students which includes activities both in the classroom and in other areas of the school building. The student removes the next activity, puts it in their bin, and then proceeds to the corresponding area. They know to return to their schedule when a staff member gives the student a “check schedule” card. </a:t>
            </a:r>
          </a:p>
        </p:txBody>
      </p:sp>
      <p:sp>
        <p:nvSpPr>
          <p:cNvPr id="6" name="Rectangle 5"/>
          <p:cNvSpPr/>
          <p:nvPr/>
        </p:nvSpPr>
        <p:spPr>
          <a:xfrm>
            <a:off x="2895600" y="685800"/>
            <a:ext cx="838200" cy="381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spd="slow">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Classroom schedule</a:t>
            </a:r>
            <a:endParaRPr lang="en-US" dirty="0">
              <a:solidFill>
                <a:schemeClr val="accent1">
                  <a:tint val="83000"/>
                  <a:satMod val="150000"/>
                </a:schemeClr>
              </a:solidFill>
            </a:endParaRPr>
          </a:p>
        </p:txBody>
      </p:sp>
      <p:pic>
        <p:nvPicPr>
          <p:cNvPr id="5" name="Picture Placeholder 4" descr="IMG_0025.JPG"/>
          <p:cNvPicPr>
            <a:picLocks noGrp="1" noChangeAspect="1"/>
          </p:cNvPicPr>
          <p:nvPr>
            <p:ph type="pic" idx="1"/>
          </p:nvPr>
        </p:nvPicPr>
        <p:blipFill>
          <a:blip r:embed="rId2" cstate="print"/>
          <a:srcRect t="130" b="130"/>
          <a:stretch>
            <a:fillRect/>
          </a:stretch>
        </p:blipFill>
        <p:spPr>
          <a:xfrm>
            <a:off x="1219200" y="990600"/>
            <a:ext cx="5500688" cy="4114336"/>
          </a:xfrm>
        </p:spPr>
      </p:pic>
      <p:sp>
        <p:nvSpPr>
          <p:cNvPr id="32771" name="Text Placeholder 3"/>
          <p:cNvSpPr>
            <a:spLocks noGrp="1"/>
          </p:cNvSpPr>
          <p:nvPr>
            <p:ph type="body" sz="half" idx="2"/>
          </p:nvPr>
        </p:nvSpPr>
        <p:spPr>
          <a:xfrm>
            <a:off x="6705600" y="228600"/>
            <a:ext cx="2286000" cy="5943600"/>
          </a:xfrm>
          <a:solidFill>
            <a:schemeClr val="accent1">
              <a:alpha val="14902"/>
            </a:schemeClr>
          </a:solidFill>
        </p:spPr>
        <p:txBody>
          <a:bodyPr/>
          <a:lstStyle/>
          <a:p>
            <a:pPr>
              <a:spcBef>
                <a:spcPct val="0"/>
              </a:spcBef>
            </a:pPr>
            <a:r>
              <a:rPr lang="en-US" sz="1600" dirty="0" smtClean="0"/>
              <a:t>This is another version of a schedule that is used within the classroom. The students attend these six areas to receive instruction, have another sensory break at a table, have milk break, and also a play-based therapy session at special activity.  A visual timer is put on the </a:t>
            </a:r>
            <a:r>
              <a:rPr lang="en-US" sz="1600" dirty="0" err="1" smtClean="0"/>
              <a:t>Smartboard</a:t>
            </a:r>
            <a:r>
              <a:rPr lang="en-US" sz="1600" dirty="0" smtClean="0"/>
              <a:t> to sound when each session is complete.  At the end of the session, the student places an “X” on the card and moves on to the next station. </a:t>
            </a:r>
          </a:p>
        </p:txBody>
      </p:sp>
    </p:spTree>
  </p:cSld>
  <p:clrMapOvr>
    <a:masterClrMapping/>
  </p:clrMapOvr>
  <p:transition spd="slow">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PECs Book</a:t>
            </a:r>
            <a:endParaRPr lang="en-US" dirty="0">
              <a:solidFill>
                <a:schemeClr val="accent1">
                  <a:tint val="83000"/>
                  <a:satMod val="150000"/>
                </a:schemeClr>
              </a:solidFill>
            </a:endParaRPr>
          </a:p>
        </p:txBody>
      </p:sp>
      <p:pic>
        <p:nvPicPr>
          <p:cNvPr id="5" name="Picture Placeholder 4" descr="IMG_0024.JPG"/>
          <p:cNvPicPr>
            <a:picLocks noGrp="1" noChangeAspect="1"/>
          </p:cNvPicPr>
          <p:nvPr>
            <p:ph type="pic" idx="1"/>
          </p:nvPr>
        </p:nvPicPr>
        <p:blipFill>
          <a:blip r:embed="rId2" cstate="print"/>
          <a:srcRect l="25002" t="7184" r="16810" b="130"/>
          <a:stretch>
            <a:fillRect/>
          </a:stretch>
        </p:blipFill>
        <p:spPr>
          <a:xfrm>
            <a:off x="1143000" y="914400"/>
            <a:ext cx="4267200" cy="5099050"/>
          </a:xfrm>
        </p:spPr>
      </p:pic>
      <p:sp>
        <p:nvSpPr>
          <p:cNvPr id="4" name="Text Placeholder 3"/>
          <p:cNvSpPr>
            <a:spLocks noGrp="1"/>
          </p:cNvSpPr>
          <p:nvPr>
            <p:ph type="body" sz="half" idx="2"/>
          </p:nvPr>
        </p:nvSpPr>
        <p:spPr>
          <a:xfrm>
            <a:off x="5562600" y="609600"/>
            <a:ext cx="2914650" cy="5715000"/>
          </a:xfrm>
        </p:spPr>
        <p:txBody>
          <a:bodyPr>
            <a:normAutofit/>
          </a:bodyPr>
          <a:lstStyle/>
          <a:p>
            <a:pPr>
              <a:lnSpc>
                <a:spcPct val="80000"/>
              </a:lnSpc>
              <a:spcBef>
                <a:spcPct val="0"/>
              </a:spcBef>
            </a:pPr>
            <a:r>
              <a:rPr lang="en-US" sz="2400" dirty="0" smtClean="0"/>
              <a:t>This is a Picture Exchange Communication System (PECS) book.  It is used for students that have limited verbal ability.  The preferred activity is placed on the red strip. The strip is then removed and given to the teacher to request the preferred choice.  Example: I want story.</a:t>
            </a:r>
          </a:p>
        </p:txBody>
      </p:sp>
    </p:spTree>
  </p:cSld>
  <p:clrMapOvr>
    <a:masterClrMapping/>
  </p:clrMapOvr>
  <p:transition spd="slow">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Classroom schedule</a:t>
            </a:r>
            <a:endParaRPr lang="en-US" dirty="0">
              <a:solidFill>
                <a:schemeClr val="accent1">
                  <a:tint val="83000"/>
                  <a:satMod val="150000"/>
                </a:schemeClr>
              </a:solidFill>
            </a:endParaRPr>
          </a:p>
        </p:txBody>
      </p:sp>
      <p:pic>
        <p:nvPicPr>
          <p:cNvPr id="5" name="Picture Placeholder 4" descr="IMG_0025.JPG"/>
          <p:cNvPicPr>
            <a:picLocks noGrp="1" noChangeAspect="1"/>
          </p:cNvPicPr>
          <p:nvPr>
            <p:ph type="pic" idx="1"/>
          </p:nvPr>
        </p:nvPicPr>
        <p:blipFill>
          <a:blip r:embed="rId2" cstate="print"/>
          <a:stretch>
            <a:fillRect/>
          </a:stretch>
        </p:blipFill>
        <p:spPr>
          <a:xfrm>
            <a:off x="990600" y="152400"/>
            <a:ext cx="5872163" cy="4403438"/>
          </a:xfrm>
        </p:spPr>
      </p:pic>
      <p:sp>
        <p:nvSpPr>
          <p:cNvPr id="34819" name="Text Placeholder 3"/>
          <p:cNvSpPr>
            <a:spLocks noGrp="1"/>
          </p:cNvSpPr>
          <p:nvPr>
            <p:ph type="body" sz="half" idx="2"/>
          </p:nvPr>
        </p:nvSpPr>
        <p:spPr>
          <a:xfrm>
            <a:off x="7010400" y="2286000"/>
            <a:ext cx="1981200" cy="3352800"/>
          </a:xfrm>
          <a:solidFill>
            <a:schemeClr val="accent1">
              <a:alpha val="14902"/>
            </a:schemeClr>
          </a:solidFill>
        </p:spPr>
        <p:txBody>
          <a:bodyPr/>
          <a:lstStyle/>
          <a:p>
            <a:pPr>
              <a:spcBef>
                <a:spcPct val="0"/>
              </a:spcBef>
            </a:pPr>
            <a:r>
              <a:rPr lang="en-US" sz="2400" dirty="0" smtClean="0"/>
              <a:t>This is a mini-schedule that guides students through a task.  </a:t>
            </a:r>
          </a:p>
        </p:txBody>
      </p:sp>
    </p:spTree>
  </p:cSld>
  <p:clrMapOvr>
    <a:masterClrMapping/>
  </p:clrMapOvr>
  <p:transition spd="slow">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Classroom schedule</a:t>
            </a:r>
            <a:endParaRPr lang="en-US" dirty="0">
              <a:solidFill>
                <a:schemeClr val="accent1">
                  <a:tint val="83000"/>
                  <a:satMod val="150000"/>
                </a:schemeClr>
              </a:solidFill>
            </a:endParaRPr>
          </a:p>
        </p:txBody>
      </p:sp>
      <p:pic>
        <p:nvPicPr>
          <p:cNvPr id="5" name="Picture Placeholder 4" descr="IMG_0025.JPG"/>
          <p:cNvPicPr>
            <a:picLocks noGrp="1" noChangeAspect="1"/>
          </p:cNvPicPr>
          <p:nvPr>
            <p:ph type="pic" idx="1"/>
          </p:nvPr>
        </p:nvPicPr>
        <p:blipFill>
          <a:blip r:embed="rId2" cstate="print"/>
          <a:stretch>
            <a:fillRect/>
          </a:stretch>
        </p:blipFill>
        <p:spPr>
          <a:xfrm>
            <a:off x="1295400" y="381000"/>
            <a:ext cx="5033963" cy="3774886"/>
          </a:xfrm>
        </p:spPr>
      </p:pic>
      <p:sp>
        <p:nvSpPr>
          <p:cNvPr id="35843" name="Text Placeholder 3"/>
          <p:cNvSpPr>
            <a:spLocks noGrp="1"/>
          </p:cNvSpPr>
          <p:nvPr>
            <p:ph type="body" sz="half" idx="2"/>
          </p:nvPr>
        </p:nvSpPr>
        <p:spPr>
          <a:xfrm>
            <a:off x="5867400" y="4038600"/>
            <a:ext cx="2990850" cy="2819400"/>
          </a:xfrm>
          <a:solidFill>
            <a:schemeClr val="accent1">
              <a:alpha val="14902"/>
            </a:schemeClr>
          </a:solidFill>
        </p:spPr>
        <p:txBody>
          <a:bodyPr/>
          <a:lstStyle/>
          <a:p>
            <a:pPr>
              <a:lnSpc>
                <a:spcPct val="80000"/>
              </a:lnSpc>
              <a:spcBef>
                <a:spcPct val="0"/>
              </a:spcBef>
            </a:pPr>
            <a:r>
              <a:rPr lang="en-US" sz="2400" dirty="0" smtClean="0"/>
              <a:t>This picture card is given to the students to cue (non-verbally)that it is time to check their schedule indicating the completion of the current activity. </a:t>
            </a:r>
          </a:p>
        </p:txBody>
      </p:sp>
    </p:spTree>
  </p:cSld>
  <p:clrMapOvr>
    <a:masterClrMapping/>
  </p:clrMapOvr>
  <p:transition spd="slow">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838200"/>
            <a:ext cx="7239000" cy="1362075"/>
          </a:xfrm>
        </p:spPr>
        <p:txBody>
          <a:bodyPr/>
          <a:lstStyle/>
          <a:p>
            <a:pPr indent="0" fontAlgn="auto">
              <a:spcAft>
                <a:spcPts val="0"/>
              </a:spcAft>
              <a:defRPr/>
            </a:pPr>
            <a:r>
              <a:rPr lang="en-US" sz="7200" dirty="0" smtClean="0">
                <a:solidFill>
                  <a:schemeClr val="accent1">
                    <a:tint val="83000"/>
                    <a:satMod val="150000"/>
                  </a:schemeClr>
                </a:solidFill>
              </a:rPr>
              <a:t>Technology</a:t>
            </a:r>
            <a:endParaRPr lang="en-US" sz="7200" dirty="0">
              <a:solidFill>
                <a:schemeClr val="accent1">
                  <a:tint val="83000"/>
                  <a:satMod val="150000"/>
                </a:schemeClr>
              </a:solidFill>
            </a:endParaRPr>
          </a:p>
        </p:txBody>
      </p:sp>
    </p:spTree>
  </p:cSld>
  <p:clrMapOvr>
    <a:masterClrMapping/>
  </p:clrMapOvr>
  <p:transition spd="slow">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err="1" smtClean="0">
                <a:solidFill>
                  <a:schemeClr val="accent1">
                    <a:tint val="83000"/>
                    <a:satMod val="150000"/>
                  </a:schemeClr>
                </a:solidFill>
              </a:rPr>
              <a:t>smartboard</a:t>
            </a:r>
            <a:endParaRPr lang="en-US" dirty="0">
              <a:solidFill>
                <a:schemeClr val="accent1">
                  <a:tint val="83000"/>
                  <a:satMod val="150000"/>
                </a:schemeClr>
              </a:solidFill>
            </a:endParaRPr>
          </a:p>
        </p:txBody>
      </p:sp>
      <p:pic>
        <p:nvPicPr>
          <p:cNvPr id="5" name="Picture Placeholder 4" descr="IMG_0035.JPG"/>
          <p:cNvPicPr>
            <a:picLocks noGrp="1" noChangeAspect="1"/>
          </p:cNvPicPr>
          <p:nvPr>
            <p:ph type="pic" idx="1"/>
          </p:nvPr>
        </p:nvPicPr>
        <p:blipFill>
          <a:blip r:embed="rId2" cstate="print"/>
          <a:srcRect l="15627" t="130" r="21863" b="130"/>
          <a:stretch>
            <a:fillRect/>
          </a:stretch>
        </p:blipFill>
        <p:spPr>
          <a:xfrm>
            <a:off x="1295400" y="609600"/>
            <a:ext cx="3962400" cy="4741766"/>
          </a:xfrm>
        </p:spPr>
      </p:pic>
      <p:sp>
        <p:nvSpPr>
          <p:cNvPr id="37891" name="Text Placeholder 3"/>
          <p:cNvSpPr>
            <a:spLocks noGrp="1"/>
          </p:cNvSpPr>
          <p:nvPr>
            <p:ph type="body" sz="half" idx="2"/>
          </p:nvPr>
        </p:nvSpPr>
        <p:spPr>
          <a:xfrm>
            <a:off x="5257800" y="609600"/>
            <a:ext cx="3219450" cy="5715000"/>
          </a:xfrm>
          <a:solidFill>
            <a:schemeClr val="accent1">
              <a:alpha val="14902"/>
            </a:schemeClr>
          </a:solidFill>
        </p:spPr>
        <p:txBody>
          <a:bodyPr/>
          <a:lstStyle/>
          <a:p>
            <a:pPr>
              <a:spcBef>
                <a:spcPct val="0"/>
              </a:spcBef>
            </a:pPr>
            <a:r>
              <a:rPr lang="en-US" sz="2000" dirty="0" smtClean="0"/>
              <a:t>The </a:t>
            </a:r>
            <a:r>
              <a:rPr lang="en-US" sz="2000" dirty="0" err="1" smtClean="0"/>
              <a:t>Smartboard</a:t>
            </a:r>
            <a:r>
              <a:rPr lang="en-US" sz="2000" dirty="0" smtClean="0"/>
              <a:t> is a great tool for the classroom.  It is a touch-sensitive board that allows your hands to act as the mouse.  It is used to project and manipulate programs on the computer.  The students are drawn to this </a:t>
            </a:r>
            <a:r>
              <a:rPr lang="en-US" sz="2000" dirty="0" smtClean="0"/>
              <a:t>technology  because it increases </a:t>
            </a:r>
            <a:r>
              <a:rPr lang="en-US" sz="2000" dirty="0" smtClean="0"/>
              <a:t>their computer </a:t>
            </a:r>
            <a:r>
              <a:rPr lang="en-US" sz="2000" dirty="0" smtClean="0"/>
              <a:t>skills </a:t>
            </a:r>
            <a:r>
              <a:rPr lang="en-US" sz="2000" dirty="0" smtClean="0"/>
              <a:t>and often motivates the students. The </a:t>
            </a:r>
            <a:r>
              <a:rPr lang="en-US" sz="2000" dirty="0" err="1" smtClean="0"/>
              <a:t>Smartboard</a:t>
            </a:r>
            <a:r>
              <a:rPr lang="en-US" sz="2000" dirty="0" smtClean="0"/>
              <a:t> is implemented at our morning meeting time. </a:t>
            </a:r>
          </a:p>
        </p:txBody>
      </p:sp>
    </p:spTree>
  </p:cSld>
  <p:clrMapOvr>
    <a:masterClrMapping/>
  </p:clrMapOvr>
  <p:transition spd="slow">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err="1" smtClean="0">
                <a:solidFill>
                  <a:schemeClr val="accent1">
                    <a:tint val="83000"/>
                    <a:satMod val="150000"/>
                  </a:schemeClr>
                </a:solidFill>
              </a:rPr>
              <a:t>ipad</a:t>
            </a:r>
            <a:endParaRPr lang="en-US" dirty="0">
              <a:solidFill>
                <a:schemeClr val="accent1">
                  <a:tint val="83000"/>
                  <a:satMod val="150000"/>
                </a:schemeClr>
              </a:solidFill>
            </a:endParaRPr>
          </a:p>
        </p:txBody>
      </p:sp>
      <p:pic>
        <p:nvPicPr>
          <p:cNvPr id="5" name="Picture Placeholder 4" descr="ipad.jpg"/>
          <p:cNvPicPr>
            <a:picLocks noGrp="1" noChangeAspect="1"/>
          </p:cNvPicPr>
          <p:nvPr>
            <p:ph type="pic" idx="1"/>
          </p:nvPr>
        </p:nvPicPr>
        <p:blipFill>
          <a:blip r:embed="rId2" cstate="print"/>
          <a:srcRect l="31237" t="14111" r="27200" b="18011"/>
          <a:stretch>
            <a:fillRect/>
          </a:stretch>
        </p:blipFill>
        <p:spPr>
          <a:xfrm>
            <a:off x="1143000" y="1295400"/>
            <a:ext cx="3048000" cy="3733800"/>
          </a:xfrm>
        </p:spPr>
      </p:pic>
      <p:sp>
        <p:nvSpPr>
          <p:cNvPr id="38915" name="Text Placeholder 3"/>
          <p:cNvSpPr>
            <a:spLocks noGrp="1"/>
          </p:cNvSpPr>
          <p:nvPr>
            <p:ph type="body" sz="half" idx="2"/>
          </p:nvPr>
        </p:nvSpPr>
        <p:spPr>
          <a:xfrm>
            <a:off x="4648200" y="609600"/>
            <a:ext cx="3829050" cy="5029200"/>
          </a:xfrm>
          <a:solidFill>
            <a:schemeClr val="accent1">
              <a:alpha val="14902"/>
            </a:schemeClr>
          </a:solidFill>
        </p:spPr>
        <p:txBody>
          <a:bodyPr/>
          <a:lstStyle/>
          <a:p>
            <a:pPr>
              <a:spcBef>
                <a:spcPct val="0"/>
              </a:spcBef>
            </a:pPr>
            <a:r>
              <a:rPr lang="en-US" sz="2400" dirty="0" smtClean="0"/>
              <a:t>We were named the April 2011 KIMT </a:t>
            </a:r>
            <a:r>
              <a:rPr lang="en-US" sz="2400" u="sng" dirty="0" smtClean="0"/>
              <a:t>Tools For Schools</a:t>
            </a:r>
            <a:r>
              <a:rPr lang="en-US" sz="2400" dirty="0" smtClean="0"/>
              <a:t> recipient and with this gift of money we purchased an </a:t>
            </a:r>
            <a:r>
              <a:rPr lang="en-US" sz="2400" dirty="0" smtClean="0"/>
              <a:t>iP</a:t>
            </a:r>
            <a:r>
              <a:rPr lang="en-US" sz="2400" dirty="0" smtClean="0"/>
              <a:t>ad</a:t>
            </a:r>
            <a:r>
              <a:rPr lang="en-US" sz="2400" dirty="0" smtClean="0"/>
              <a:t>.  This technology has incredible apps (application) that aid students with autism.  This can be used as a digital PECS book as well as many other opportunities. </a:t>
            </a:r>
          </a:p>
        </p:txBody>
      </p:sp>
    </p:spTree>
  </p:cSld>
  <p:clrMapOvr>
    <a:masterClrMapping/>
  </p:clrMapOvr>
  <p:transition spd="slow">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1295400"/>
            <a:ext cx="7239000" cy="1362075"/>
          </a:xfrm>
        </p:spPr>
        <p:txBody>
          <a:bodyPr>
            <a:noAutofit/>
          </a:bodyPr>
          <a:lstStyle/>
          <a:p>
            <a:pPr indent="0" fontAlgn="auto">
              <a:spcAft>
                <a:spcPts val="0"/>
              </a:spcAft>
              <a:defRPr/>
            </a:pPr>
            <a:r>
              <a:rPr lang="en-US" sz="7200" dirty="0" smtClean="0">
                <a:solidFill>
                  <a:schemeClr val="accent1">
                    <a:tint val="83000"/>
                    <a:satMod val="150000"/>
                  </a:schemeClr>
                </a:solidFill>
              </a:rPr>
              <a:t>Small Group or Individual Instruction</a:t>
            </a:r>
            <a:endParaRPr lang="en-US" sz="7200" dirty="0">
              <a:solidFill>
                <a:schemeClr val="accent1">
                  <a:tint val="83000"/>
                  <a:satMod val="150000"/>
                </a:schemeClr>
              </a:solidFill>
            </a:endParaRPr>
          </a:p>
        </p:txBody>
      </p:sp>
    </p:spTree>
  </p:cSld>
  <p:clrMapOvr>
    <a:masterClrMapping/>
  </p:clrMapOvr>
  <p:transition spd="slow">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Lockers</a:t>
            </a:r>
            <a:endParaRPr lang="en-US" dirty="0">
              <a:solidFill>
                <a:schemeClr val="accent1">
                  <a:tint val="83000"/>
                  <a:satMod val="150000"/>
                </a:schemeClr>
              </a:solidFill>
            </a:endParaRPr>
          </a:p>
        </p:txBody>
      </p:sp>
      <p:pic>
        <p:nvPicPr>
          <p:cNvPr id="5" name="Picture Placeholder 4" descr="IMG_0012.JPG"/>
          <p:cNvPicPr>
            <a:picLocks noGrp="1" noChangeAspect="1"/>
          </p:cNvPicPr>
          <p:nvPr>
            <p:ph type="pic" idx="1"/>
          </p:nvPr>
        </p:nvPicPr>
        <p:blipFill>
          <a:blip r:embed="rId3" cstate="print"/>
          <a:srcRect l="130" r="130"/>
          <a:stretch>
            <a:fillRect/>
          </a:stretch>
        </p:blipFill>
        <p:spPr>
          <a:xfrm>
            <a:off x="1143000" y="762000"/>
            <a:ext cx="3840163" cy="5133975"/>
          </a:xfrm>
        </p:spPr>
      </p:pic>
      <p:sp>
        <p:nvSpPr>
          <p:cNvPr id="15363" name="Text Placeholder 3"/>
          <p:cNvSpPr>
            <a:spLocks noGrp="1"/>
          </p:cNvSpPr>
          <p:nvPr>
            <p:ph type="body" sz="half" idx="2"/>
          </p:nvPr>
        </p:nvSpPr>
        <p:spPr>
          <a:xfrm>
            <a:off x="5410200" y="609600"/>
            <a:ext cx="3124200" cy="5334000"/>
          </a:xfrm>
          <a:solidFill>
            <a:schemeClr val="accent1">
              <a:alpha val="14902"/>
            </a:schemeClr>
          </a:solidFill>
        </p:spPr>
        <p:txBody>
          <a:bodyPr/>
          <a:lstStyle/>
          <a:p>
            <a:pPr>
              <a:spcBef>
                <a:spcPct val="0"/>
              </a:spcBef>
            </a:pPr>
            <a:r>
              <a:rPr lang="en-US" sz="2000" dirty="0" smtClean="0"/>
              <a:t>The students have their own lockers to store their personal belongings in. Parents are encouraged to mark their child’s clothing with their initials.  Students should also have an extra hat, mittens, and change of clothes at school.  Parents are also welcomed to send the child’s swimming suit before Thursday. </a:t>
            </a:r>
          </a:p>
        </p:txBody>
      </p:sp>
    </p:spTree>
  </p:cSld>
  <p:clrMapOvr>
    <a:masterClrMapping/>
  </p:clrMapOvr>
  <p:transition spd="slow">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Classroom schedule</a:t>
            </a:r>
            <a:endParaRPr lang="en-US" dirty="0">
              <a:solidFill>
                <a:schemeClr val="accent1">
                  <a:tint val="83000"/>
                  <a:satMod val="150000"/>
                </a:schemeClr>
              </a:solidFill>
            </a:endParaRPr>
          </a:p>
        </p:txBody>
      </p:sp>
      <p:pic>
        <p:nvPicPr>
          <p:cNvPr id="5" name="Picture Placeholder 4" descr="IMG_0025.JPG"/>
          <p:cNvPicPr>
            <a:picLocks noGrp="1" noChangeAspect="1"/>
          </p:cNvPicPr>
          <p:nvPr>
            <p:ph type="pic" idx="1"/>
          </p:nvPr>
        </p:nvPicPr>
        <p:blipFill>
          <a:blip r:embed="rId2" cstate="print"/>
          <a:srcRect t="5663" b="14969"/>
          <a:stretch>
            <a:fillRect/>
          </a:stretch>
        </p:blipFill>
        <p:spPr>
          <a:xfrm>
            <a:off x="1066800" y="533400"/>
            <a:ext cx="4879975" cy="5164138"/>
          </a:xfrm>
        </p:spPr>
      </p:pic>
      <p:sp>
        <p:nvSpPr>
          <p:cNvPr id="4" name="Text Placeholder 3"/>
          <p:cNvSpPr>
            <a:spLocks noGrp="1"/>
          </p:cNvSpPr>
          <p:nvPr>
            <p:ph type="body" sz="half" idx="2"/>
          </p:nvPr>
        </p:nvSpPr>
        <p:spPr>
          <a:xfrm>
            <a:off x="6096000" y="609600"/>
            <a:ext cx="2381250" cy="5410200"/>
          </a:xfrm>
        </p:spPr>
        <p:txBody>
          <a:bodyPr>
            <a:normAutofit/>
          </a:bodyPr>
          <a:lstStyle/>
          <a:p>
            <a:pPr>
              <a:lnSpc>
                <a:spcPct val="90000"/>
              </a:lnSpc>
              <a:spcBef>
                <a:spcPct val="0"/>
              </a:spcBef>
            </a:pPr>
            <a:r>
              <a:rPr lang="en-US" sz="2400" dirty="0" smtClean="0"/>
              <a:t>These pictures are used to signify where within the classroom the students are transitioning.  The stoplight colors (red, yellow, green) are in the classroom.  The purple work station is in the sensory room. </a:t>
            </a:r>
          </a:p>
        </p:txBody>
      </p:sp>
    </p:spTree>
  </p:cSld>
  <p:clrMapOvr>
    <a:masterClrMapping/>
  </p:clrMapOvr>
  <p:transition spd="slow">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Purple work station (music)</a:t>
            </a:r>
            <a:endParaRPr lang="en-US" dirty="0">
              <a:solidFill>
                <a:schemeClr val="accent1">
                  <a:tint val="83000"/>
                  <a:satMod val="150000"/>
                </a:schemeClr>
              </a:solidFill>
            </a:endParaRPr>
          </a:p>
        </p:txBody>
      </p:sp>
      <p:pic>
        <p:nvPicPr>
          <p:cNvPr id="5" name="Picture Placeholder 4" descr="IMG_0056.JPG"/>
          <p:cNvPicPr>
            <a:picLocks noGrp="1" noChangeAspect="1"/>
          </p:cNvPicPr>
          <p:nvPr>
            <p:ph type="pic" idx="1"/>
          </p:nvPr>
        </p:nvPicPr>
        <p:blipFill>
          <a:blip r:embed="rId2" cstate="print"/>
          <a:srcRect l="130" r="130" b="5479"/>
          <a:stretch>
            <a:fillRect/>
          </a:stretch>
        </p:blipFill>
        <p:spPr>
          <a:xfrm>
            <a:off x="1143000" y="609600"/>
            <a:ext cx="4160838" cy="5257800"/>
          </a:xfrm>
        </p:spPr>
      </p:pic>
      <p:sp>
        <p:nvSpPr>
          <p:cNvPr id="41987" name="Text Placeholder 3"/>
          <p:cNvSpPr>
            <a:spLocks noGrp="1"/>
          </p:cNvSpPr>
          <p:nvPr>
            <p:ph type="body" sz="half" idx="2"/>
          </p:nvPr>
        </p:nvSpPr>
        <p:spPr>
          <a:xfrm>
            <a:off x="5410200" y="381000"/>
            <a:ext cx="3048000" cy="6248400"/>
          </a:xfrm>
          <a:solidFill>
            <a:schemeClr val="accent1">
              <a:alpha val="14902"/>
            </a:schemeClr>
          </a:solidFill>
        </p:spPr>
        <p:txBody>
          <a:bodyPr/>
          <a:lstStyle/>
          <a:p>
            <a:pPr>
              <a:spcBef>
                <a:spcPct val="0"/>
              </a:spcBef>
            </a:pPr>
            <a:r>
              <a:rPr lang="en-US" sz="2400" dirty="0" smtClean="0"/>
              <a:t>This area is used for music therapy.  Music can have many different rewards.  This structured station can have social skills imbedded, hand-eye coordination, different speech patterns practice, songs tied to academics, rhythmic movements (yoga) etc. </a:t>
            </a:r>
          </a:p>
        </p:txBody>
      </p:sp>
    </p:spTree>
  </p:cSld>
  <p:clrMapOvr>
    <a:masterClrMapping/>
  </p:clrMapOvr>
  <p:transition spd="slow">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Red work station (</a:t>
            </a:r>
            <a:r>
              <a:rPr lang="en-US" dirty="0" err="1" smtClean="0">
                <a:solidFill>
                  <a:schemeClr val="accent1">
                    <a:tint val="83000"/>
                    <a:satMod val="150000"/>
                  </a:schemeClr>
                </a:solidFill>
              </a:rPr>
              <a:t>acad</a:t>
            </a:r>
            <a:r>
              <a:rPr lang="en-US" dirty="0" smtClean="0">
                <a:solidFill>
                  <a:schemeClr val="accent1">
                    <a:tint val="83000"/>
                    <a:satMod val="150000"/>
                  </a:schemeClr>
                </a:solidFill>
              </a:rPr>
              <a:t>)</a:t>
            </a:r>
            <a:endParaRPr lang="en-US" dirty="0">
              <a:solidFill>
                <a:schemeClr val="accent1">
                  <a:tint val="83000"/>
                  <a:satMod val="150000"/>
                </a:schemeClr>
              </a:solidFill>
            </a:endParaRPr>
          </a:p>
        </p:txBody>
      </p:sp>
      <p:pic>
        <p:nvPicPr>
          <p:cNvPr id="5" name="Picture Placeholder 4" descr="IMG_0030.JPG"/>
          <p:cNvPicPr>
            <a:picLocks noGrp="1" noChangeAspect="1"/>
          </p:cNvPicPr>
          <p:nvPr>
            <p:ph type="pic" idx="1"/>
          </p:nvPr>
        </p:nvPicPr>
        <p:blipFill>
          <a:blip r:embed="rId2" cstate="print"/>
          <a:srcRect r="16732"/>
          <a:stretch>
            <a:fillRect/>
          </a:stretch>
        </p:blipFill>
        <p:spPr>
          <a:xfrm>
            <a:off x="1219200" y="838200"/>
            <a:ext cx="5410200" cy="4872987"/>
          </a:xfrm>
        </p:spPr>
      </p:pic>
      <p:sp>
        <p:nvSpPr>
          <p:cNvPr id="43011" name="Text Placeholder 3"/>
          <p:cNvSpPr>
            <a:spLocks noGrp="1"/>
          </p:cNvSpPr>
          <p:nvPr>
            <p:ph type="body" sz="half" idx="2"/>
          </p:nvPr>
        </p:nvSpPr>
        <p:spPr>
          <a:xfrm>
            <a:off x="6629400" y="304800"/>
            <a:ext cx="2209800" cy="5562600"/>
          </a:xfrm>
          <a:solidFill>
            <a:schemeClr val="accent1">
              <a:alpha val="14902"/>
            </a:schemeClr>
          </a:solidFill>
        </p:spPr>
        <p:txBody>
          <a:bodyPr/>
          <a:lstStyle/>
          <a:p>
            <a:pPr>
              <a:lnSpc>
                <a:spcPct val="90000"/>
              </a:lnSpc>
              <a:spcBef>
                <a:spcPct val="0"/>
              </a:spcBef>
            </a:pPr>
            <a:r>
              <a:rPr lang="en-US" sz="2400" dirty="0" smtClean="0"/>
              <a:t>This is one of the areas where a student is working one-on-one with staff.  Work stations are designed so there is not the distraction of seeing other students or other visual stimulus.</a:t>
            </a:r>
          </a:p>
        </p:txBody>
      </p:sp>
      <p:pic>
        <p:nvPicPr>
          <p:cNvPr id="6" name="Picture Placeholder 4" descr="IMG_0025.JPG"/>
          <p:cNvPicPr>
            <a:picLocks noChangeAspect="1"/>
          </p:cNvPicPr>
          <p:nvPr/>
        </p:nvPicPr>
        <p:blipFill>
          <a:blip r:embed="rId3" cstate="print"/>
          <a:srcRect l="9367" t="6834" r="60966" b="72089"/>
          <a:stretch>
            <a:fillRect/>
          </a:stretch>
        </p:blipFill>
        <p:spPr bwMode="auto">
          <a:xfrm rot="-734474">
            <a:off x="1298009" y="1455813"/>
            <a:ext cx="884238" cy="838200"/>
          </a:xfrm>
          <a:prstGeom prst="rect">
            <a:avLst/>
          </a:prstGeom>
          <a:solidFill>
            <a:srgbClr val="494949"/>
          </a:solidFill>
          <a:ln w="9525">
            <a:noFill/>
            <a:miter lim="800000"/>
            <a:headEnd/>
            <a:tailEnd/>
          </a:ln>
        </p:spPr>
      </p:pic>
    </p:spTree>
  </p:cSld>
  <p:clrMapOvr>
    <a:masterClrMapping/>
  </p:clrMapOvr>
  <p:transition spd="slow">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Yellow work station (OT, Art)</a:t>
            </a:r>
            <a:endParaRPr lang="en-US" dirty="0">
              <a:solidFill>
                <a:schemeClr val="accent1">
                  <a:tint val="83000"/>
                  <a:satMod val="150000"/>
                </a:schemeClr>
              </a:solidFill>
            </a:endParaRPr>
          </a:p>
        </p:txBody>
      </p:sp>
      <p:pic>
        <p:nvPicPr>
          <p:cNvPr id="5" name="Picture Placeholder 4" descr="IMG_0053.JPG"/>
          <p:cNvPicPr>
            <a:picLocks noGrp="1" noChangeAspect="1"/>
          </p:cNvPicPr>
          <p:nvPr>
            <p:ph type="pic" idx="1"/>
          </p:nvPr>
        </p:nvPicPr>
        <p:blipFill>
          <a:blip r:embed="rId2" cstate="print"/>
          <a:srcRect t="130" b="130"/>
          <a:stretch>
            <a:fillRect/>
          </a:stretch>
        </p:blipFill>
        <p:spPr>
          <a:xfrm>
            <a:off x="1066800" y="990600"/>
            <a:ext cx="6186488" cy="4627814"/>
          </a:xfrm>
        </p:spPr>
      </p:pic>
      <p:sp>
        <p:nvSpPr>
          <p:cNvPr id="4" name="Text Placeholder 3"/>
          <p:cNvSpPr>
            <a:spLocks noGrp="1"/>
          </p:cNvSpPr>
          <p:nvPr>
            <p:ph type="body" sz="half" idx="2"/>
          </p:nvPr>
        </p:nvSpPr>
        <p:spPr>
          <a:xfrm>
            <a:off x="7239000" y="1371600"/>
            <a:ext cx="1905000" cy="3581400"/>
          </a:xfrm>
        </p:spPr>
        <p:txBody>
          <a:bodyPr>
            <a:normAutofit/>
          </a:bodyPr>
          <a:lstStyle/>
          <a:p>
            <a:pPr>
              <a:lnSpc>
                <a:spcPct val="80000"/>
              </a:lnSpc>
              <a:spcBef>
                <a:spcPct val="0"/>
              </a:spcBef>
            </a:pPr>
            <a:r>
              <a:rPr lang="en-US" sz="2000" dirty="0" smtClean="0"/>
              <a:t>This station is used for students to have additional time to support fine motor skills, visual phonics, art, supplemental academics, etc. </a:t>
            </a:r>
          </a:p>
        </p:txBody>
      </p:sp>
    </p:spTree>
  </p:cSld>
  <p:clrMapOvr>
    <a:masterClrMapping/>
  </p:clrMapOvr>
  <p:transition spd="slow">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Green work station (social)</a:t>
            </a:r>
            <a:endParaRPr lang="en-US" dirty="0">
              <a:solidFill>
                <a:schemeClr val="accent1">
                  <a:tint val="83000"/>
                  <a:satMod val="150000"/>
                </a:schemeClr>
              </a:solidFill>
            </a:endParaRPr>
          </a:p>
        </p:txBody>
      </p:sp>
      <p:pic>
        <p:nvPicPr>
          <p:cNvPr id="5" name="Picture Placeholder 4" descr="IMG_0052.JPG"/>
          <p:cNvPicPr>
            <a:picLocks noGrp="1" noChangeAspect="1"/>
          </p:cNvPicPr>
          <p:nvPr>
            <p:ph type="pic" idx="1"/>
          </p:nvPr>
        </p:nvPicPr>
        <p:blipFill>
          <a:blip r:embed="rId2" cstate="print"/>
          <a:srcRect l="7432" t="27144" r="7631" b="4908"/>
          <a:stretch>
            <a:fillRect/>
          </a:stretch>
        </p:blipFill>
        <p:spPr>
          <a:xfrm>
            <a:off x="1143000" y="1752600"/>
            <a:ext cx="5334000" cy="3200400"/>
          </a:xfrm>
        </p:spPr>
      </p:pic>
      <p:sp>
        <p:nvSpPr>
          <p:cNvPr id="45059" name="Text Placeholder 3"/>
          <p:cNvSpPr>
            <a:spLocks noGrp="1"/>
          </p:cNvSpPr>
          <p:nvPr>
            <p:ph type="body" sz="half" idx="2"/>
          </p:nvPr>
        </p:nvSpPr>
        <p:spPr>
          <a:xfrm>
            <a:off x="6477000" y="228600"/>
            <a:ext cx="2438400" cy="6172200"/>
          </a:xfrm>
          <a:solidFill>
            <a:schemeClr val="accent1">
              <a:alpha val="14902"/>
            </a:schemeClr>
          </a:solidFill>
        </p:spPr>
        <p:txBody>
          <a:bodyPr/>
          <a:lstStyle/>
          <a:p>
            <a:pPr>
              <a:spcBef>
                <a:spcPct val="0"/>
              </a:spcBef>
            </a:pPr>
            <a:r>
              <a:rPr lang="en-US" sz="1800" dirty="0" smtClean="0"/>
              <a:t>The green area is used for the social worker to work with students on their social skills. Depending on each </a:t>
            </a:r>
            <a:r>
              <a:rPr lang="en-US" sz="1800" dirty="0" smtClean="0"/>
              <a:t>student’s </a:t>
            </a:r>
            <a:r>
              <a:rPr lang="en-US" sz="1800" dirty="0" smtClean="0"/>
              <a:t>needs this may include turn taking, perspective taking skills, socially appropriate behaviors, pre-teaching curriculum that the student(s) will be a part of in the general education classroom during character education with the social worker, etc. </a:t>
            </a:r>
          </a:p>
        </p:txBody>
      </p:sp>
    </p:spTree>
  </p:cSld>
  <p:clrMapOvr>
    <a:masterClrMapping/>
  </p:clrMapOvr>
  <p:transition spd="slow">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Independent work stations</a:t>
            </a:r>
            <a:endParaRPr lang="en-US" dirty="0">
              <a:solidFill>
                <a:schemeClr val="accent1">
                  <a:tint val="83000"/>
                  <a:satMod val="150000"/>
                </a:schemeClr>
              </a:solidFill>
            </a:endParaRPr>
          </a:p>
        </p:txBody>
      </p:sp>
      <p:pic>
        <p:nvPicPr>
          <p:cNvPr id="5" name="Picture Placeholder 4" descr="IMG_0037.JPG"/>
          <p:cNvPicPr>
            <a:picLocks noGrp="1" noChangeAspect="1"/>
          </p:cNvPicPr>
          <p:nvPr>
            <p:ph type="pic" idx="1"/>
          </p:nvPr>
        </p:nvPicPr>
        <p:blipFill>
          <a:blip r:embed="rId2" cstate="print"/>
          <a:srcRect t="130" b="9699"/>
          <a:stretch>
            <a:fillRect/>
          </a:stretch>
        </p:blipFill>
        <p:spPr>
          <a:xfrm>
            <a:off x="990600" y="1066800"/>
            <a:ext cx="6034088" cy="4080193"/>
          </a:xfrm>
        </p:spPr>
      </p:pic>
      <p:sp>
        <p:nvSpPr>
          <p:cNvPr id="46083" name="Text Placeholder 3"/>
          <p:cNvSpPr>
            <a:spLocks noGrp="1"/>
          </p:cNvSpPr>
          <p:nvPr>
            <p:ph type="body" sz="half" idx="2"/>
          </p:nvPr>
        </p:nvSpPr>
        <p:spPr>
          <a:xfrm>
            <a:off x="7010400" y="0"/>
            <a:ext cx="2133600" cy="6858000"/>
          </a:xfrm>
          <a:solidFill>
            <a:schemeClr val="accent1">
              <a:alpha val="14902"/>
            </a:schemeClr>
          </a:solidFill>
        </p:spPr>
        <p:txBody>
          <a:bodyPr/>
          <a:lstStyle/>
          <a:p>
            <a:pPr>
              <a:spcBef>
                <a:spcPct val="0"/>
              </a:spcBef>
            </a:pPr>
            <a:r>
              <a:rPr lang="en-US" sz="1600" dirty="0" smtClean="0"/>
              <a:t>The independent work stations are set up for students to implement mastered skills in an independent and structured environment.  Students complete “A” first and place it under the shelf.  Then they move the “A card” to the done side and then continue with “B” and “C”. The work station is designed for each student but typically include an academic task, a fine motor </a:t>
            </a:r>
            <a:r>
              <a:rPr lang="en-US" sz="1600" dirty="0" smtClean="0"/>
              <a:t>skill, </a:t>
            </a:r>
            <a:r>
              <a:rPr lang="en-US" sz="1600" dirty="0" smtClean="0"/>
              <a:t>and a puzzle that is academically related such as color matching, shapes, or spatial reasoning.</a:t>
            </a:r>
          </a:p>
        </p:txBody>
      </p:sp>
    </p:spTree>
  </p:cSld>
  <p:clrMapOvr>
    <a:masterClrMapping/>
  </p:clrMapOvr>
  <p:transition spd="slow">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The office</a:t>
            </a:r>
            <a:endParaRPr lang="en-US" dirty="0">
              <a:solidFill>
                <a:schemeClr val="accent1">
                  <a:tint val="83000"/>
                  <a:satMod val="150000"/>
                </a:schemeClr>
              </a:solidFill>
            </a:endParaRPr>
          </a:p>
        </p:txBody>
      </p:sp>
      <p:pic>
        <p:nvPicPr>
          <p:cNvPr id="5" name="Picture Placeholder 4" descr="IMG_0031.JPG"/>
          <p:cNvPicPr>
            <a:picLocks noGrp="1" noChangeAspect="1"/>
          </p:cNvPicPr>
          <p:nvPr>
            <p:ph type="pic" idx="1"/>
          </p:nvPr>
        </p:nvPicPr>
        <p:blipFill>
          <a:blip r:embed="rId2" cstate="print"/>
          <a:srcRect l="5366" t="17419" b="8178"/>
          <a:stretch>
            <a:fillRect/>
          </a:stretch>
        </p:blipFill>
        <p:spPr>
          <a:xfrm>
            <a:off x="1219200" y="1295400"/>
            <a:ext cx="5576888" cy="3288427"/>
          </a:xfrm>
        </p:spPr>
      </p:pic>
      <p:sp>
        <p:nvSpPr>
          <p:cNvPr id="47107" name="Text Placeholder 3"/>
          <p:cNvSpPr>
            <a:spLocks noGrp="1"/>
          </p:cNvSpPr>
          <p:nvPr>
            <p:ph type="body" sz="half" idx="2"/>
          </p:nvPr>
        </p:nvSpPr>
        <p:spPr>
          <a:xfrm>
            <a:off x="6781800" y="228600"/>
            <a:ext cx="2362200" cy="6629400"/>
          </a:xfrm>
          <a:solidFill>
            <a:schemeClr val="accent1">
              <a:alpha val="14902"/>
            </a:schemeClr>
          </a:solidFill>
        </p:spPr>
        <p:txBody>
          <a:bodyPr/>
          <a:lstStyle/>
          <a:p>
            <a:pPr>
              <a:spcBef>
                <a:spcPct val="0"/>
              </a:spcBef>
            </a:pPr>
            <a:r>
              <a:rPr lang="en-US" sz="1600" dirty="0" smtClean="0"/>
              <a:t>This is another academic work area for students.  Each student has a clipboard that has three color-coded tasks.  Each student places their clipboard and their supply bucket at the table.  They match the first color picture on their clipboard with the worksheet in the corresponding colored bin.  When they are finished, they put the sheet in the “done” container, move the colored circle onto the “Done” side, and move on to the next color picture. </a:t>
            </a:r>
          </a:p>
        </p:txBody>
      </p:sp>
      <p:sp>
        <p:nvSpPr>
          <p:cNvPr id="6" name="Rectangle 5"/>
          <p:cNvSpPr/>
          <p:nvPr/>
        </p:nvSpPr>
        <p:spPr>
          <a:xfrm>
            <a:off x="2590800" y="1524000"/>
            <a:ext cx="228600" cy="152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4114800" y="2819400"/>
            <a:ext cx="228600" cy="152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5638800" y="1447800"/>
            <a:ext cx="228600" cy="152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5715000" y="2819400"/>
            <a:ext cx="304800" cy="152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2438400" y="2895600"/>
            <a:ext cx="228600" cy="152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spd="slow">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1981200"/>
            <a:ext cx="7239000" cy="1362075"/>
          </a:xfrm>
        </p:spPr>
        <p:txBody>
          <a:bodyPr>
            <a:noAutofit/>
          </a:bodyPr>
          <a:lstStyle/>
          <a:p>
            <a:pPr indent="0" fontAlgn="auto">
              <a:spcAft>
                <a:spcPts val="0"/>
              </a:spcAft>
              <a:defRPr/>
            </a:pPr>
            <a:r>
              <a:rPr lang="en-US" sz="7200" dirty="0" smtClean="0">
                <a:solidFill>
                  <a:schemeClr val="accent1">
                    <a:tint val="83000"/>
                    <a:satMod val="150000"/>
                  </a:schemeClr>
                </a:solidFill>
              </a:rPr>
              <a:t>Sensory and Social Play-based Stations</a:t>
            </a:r>
            <a:endParaRPr lang="en-US" sz="7200" dirty="0">
              <a:solidFill>
                <a:schemeClr val="accent1">
                  <a:tint val="83000"/>
                  <a:satMod val="150000"/>
                </a:schemeClr>
              </a:solidFill>
            </a:endParaRPr>
          </a:p>
        </p:txBody>
      </p:sp>
    </p:spTree>
  </p:cSld>
  <p:clrMapOvr>
    <a:masterClrMapping/>
  </p:clrMapOvr>
  <p:transition spd="slow">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Sensory table</a:t>
            </a:r>
            <a:endParaRPr lang="en-US" dirty="0">
              <a:solidFill>
                <a:schemeClr val="accent1">
                  <a:tint val="83000"/>
                  <a:satMod val="150000"/>
                </a:schemeClr>
              </a:solidFill>
            </a:endParaRPr>
          </a:p>
        </p:txBody>
      </p:sp>
      <p:pic>
        <p:nvPicPr>
          <p:cNvPr id="5" name="Picture Placeholder 4" descr="IMG_0033.JPG"/>
          <p:cNvPicPr>
            <a:picLocks noGrp="1" noChangeAspect="1"/>
          </p:cNvPicPr>
          <p:nvPr>
            <p:ph type="pic" idx="1"/>
          </p:nvPr>
        </p:nvPicPr>
        <p:blipFill>
          <a:blip r:embed="rId2" cstate="print"/>
          <a:srcRect t="130" b="130"/>
          <a:stretch>
            <a:fillRect/>
          </a:stretch>
        </p:blipFill>
        <p:spPr>
          <a:xfrm>
            <a:off x="1066800" y="1295400"/>
            <a:ext cx="5043488" cy="3772791"/>
          </a:xfrm>
        </p:spPr>
      </p:pic>
      <p:sp>
        <p:nvSpPr>
          <p:cNvPr id="49155" name="Text Placeholder 3"/>
          <p:cNvSpPr>
            <a:spLocks noGrp="1"/>
          </p:cNvSpPr>
          <p:nvPr>
            <p:ph type="body" sz="half" idx="2"/>
          </p:nvPr>
        </p:nvSpPr>
        <p:spPr>
          <a:xfrm>
            <a:off x="6172200" y="0"/>
            <a:ext cx="2971800" cy="6858000"/>
          </a:xfrm>
          <a:solidFill>
            <a:schemeClr val="accent1">
              <a:alpha val="14902"/>
            </a:schemeClr>
          </a:solidFill>
        </p:spPr>
        <p:txBody>
          <a:bodyPr/>
          <a:lstStyle/>
          <a:p>
            <a:pPr>
              <a:spcBef>
                <a:spcPct val="0"/>
              </a:spcBef>
            </a:pPr>
            <a:r>
              <a:rPr lang="en-US" sz="2400" dirty="0" smtClean="0"/>
              <a:t>The sensory table is an area </a:t>
            </a:r>
            <a:r>
              <a:rPr lang="en-US" sz="2400" dirty="0" smtClean="0"/>
              <a:t>where students </a:t>
            </a:r>
            <a:r>
              <a:rPr lang="en-US" sz="2400" dirty="0" smtClean="0"/>
              <a:t>can experience sensory input on a smaller scale.  The contents of the table are changed to include things such as rice, water, marble runs, spinning globes of light, and tactile sensory tools such as feather dusters, stretch tubes, etc. </a:t>
            </a:r>
          </a:p>
        </p:txBody>
      </p:sp>
    </p:spTree>
  </p:cSld>
  <p:clrMapOvr>
    <a:masterClrMapping/>
  </p:clrMapOvr>
  <p:transition spd="slow">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Special activity</a:t>
            </a:r>
            <a:endParaRPr lang="en-US" dirty="0">
              <a:solidFill>
                <a:schemeClr val="accent1">
                  <a:tint val="83000"/>
                  <a:satMod val="150000"/>
                </a:schemeClr>
              </a:solidFill>
            </a:endParaRPr>
          </a:p>
        </p:txBody>
      </p:sp>
      <p:pic>
        <p:nvPicPr>
          <p:cNvPr id="5" name="Picture Placeholder 4" descr="IMG_0034.JPG"/>
          <p:cNvPicPr>
            <a:picLocks noGrp="1" noChangeAspect="1"/>
          </p:cNvPicPr>
          <p:nvPr>
            <p:ph type="pic" idx="1"/>
          </p:nvPr>
        </p:nvPicPr>
        <p:blipFill>
          <a:blip r:embed="rId2" cstate="print"/>
          <a:srcRect l="130" r="130"/>
          <a:stretch>
            <a:fillRect/>
          </a:stretch>
        </p:blipFill>
        <p:spPr>
          <a:xfrm>
            <a:off x="1219200" y="457200"/>
            <a:ext cx="4121150" cy="5510213"/>
          </a:xfrm>
        </p:spPr>
      </p:pic>
      <p:sp>
        <p:nvSpPr>
          <p:cNvPr id="50179" name="Text Placeholder 3"/>
          <p:cNvSpPr>
            <a:spLocks noGrp="1"/>
          </p:cNvSpPr>
          <p:nvPr>
            <p:ph type="body" sz="half" idx="2"/>
          </p:nvPr>
        </p:nvSpPr>
        <p:spPr>
          <a:xfrm>
            <a:off x="5562600" y="457200"/>
            <a:ext cx="2914650" cy="5105400"/>
          </a:xfrm>
          <a:solidFill>
            <a:schemeClr val="accent1">
              <a:alpha val="14902"/>
            </a:schemeClr>
          </a:solidFill>
        </p:spPr>
        <p:txBody>
          <a:bodyPr/>
          <a:lstStyle/>
          <a:p>
            <a:pPr>
              <a:spcBef>
                <a:spcPct val="0"/>
              </a:spcBef>
            </a:pPr>
            <a:r>
              <a:rPr lang="en-US" sz="2400" dirty="0" smtClean="0"/>
              <a:t>Special activity is an area which includes a variety of different tasks or play scenarios.  It may include building with </a:t>
            </a:r>
            <a:r>
              <a:rPr lang="en-US" sz="2400" dirty="0" err="1" smtClean="0"/>
              <a:t>legos</a:t>
            </a:r>
            <a:r>
              <a:rPr lang="en-US" sz="2400" dirty="0" smtClean="0"/>
              <a:t>, a house with household objects, a farm set, a game, the </a:t>
            </a:r>
            <a:r>
              <a:rPr lang="en-US" sz="2400" dirty="0" err="1" smtClean="0"/>
              <a:t>netbook</a:t>
            </a:r>
            <a:r>
              <a:rPr lang="en-US" sz="2400" dirty="0" smtClean="0"/>
              <a:t> (computer), etc.</a:t>
            </a:r>
          </a:p>
        </p:txBody>
      </p:sp>
    </p:spTree>
  </p:cSld>
  <p:clrMapOvr>
    <a:masterClrMapping/>
  </p:clrMapOvr>
  <p:transition spd="slow">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838200"/>
            <a:ext cx="7239000" cy="1362075"/>
          </a:xfrm>
        </p:spPr>
        <p:txBody>
          <a:bodyPr/>
          <a:lstStyle/>
          <a:p>
            <a:pPr indent="0" fontAlgn="auto">
              <a:spcAft>
                <a:spcPts val="0"/>
              </a:spcAft>
              <a:defRPr/>
            </a:pPr>
            <a:r>
              <a:rPr lang="en-US" sz="7200" dirty="0" smtClean="0">
                <a:solidFill>
                  <a:schemeClr val="accent1">
                    <a:tint val="83000"/>
                    <a:satMod val="150000"/>
                  </a:schemeClr>
                </a:solidFill>
              </a:rPr>
              <a:t>Sensory Room </a:t>
            </a:r>
            <a:endParaRPr lang="en-US" sz="7200" dirty="0">
              <a:solidFill>
                <a:schemeClr val="accent1">
                  <a:tint val="83000"/>
                  <a:satMod val="150000"/>
                </a:schemeClr>
              </a:solidFill>
            </a:endParaRPr>
          </a:p>
        </p:txBody>
      </p:sp>
    </p:spTree>
  </p:cSld>
  <p:clrMapOvr>
    <a:masterClrMapping/>
  </p:clrMapOvr>
  <p:transition spd="slow">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choice</a:t>
            </a:r>
            <a:endParaRPr lang="en-US" dirty="0">
              <a:solidFill>
                <a:schemeClr val="accent1">
                  <a:tint val="83000"/>
                  <a:satMod val="150000"/>
                </a:schemeClr>
              </a:solidFill>
            </a:endParaRPr>
          </a:p>
        </p:txBody>
      </p:sp>
      <p:pic>
        <p:nvPicPr>
          <p:cNvPr id="5" name="Picture Placeholder 4" descr="IMG_0055.JPG"/>
          <p:cNvPicPr>
            <a:picLocks noGrp="1" noChangeAspect="1"/>
          </p:cNvPicPr>
          <p:nvPr>
            <p:ph type="pic" idx="1"/>
          </p:nvPr>
        </p:nvPicPr>
        <p:blipFill>
          <a:blip r:embed="rId2" cstate="print"/>
          <a:srcRect t="130" b="130"/>
          <a:stretch>
            <a:fillRect/>
          </a:stretch>
        </p:blipFill>
        <p:spPr>
          <a:xfrm>
            <a:off x="1066800" y="914400"/>
            <a:ext cx="5653088" cy="4227877"/>
          </a:xfrm>
        </p:spPr>
      </p:pic>
      <p:sp>
        <p:nvSpPr>
          <p:cNvPr id="51203" name="Text Placeholder 3"/>
          <p:cNvSpPr>
            <a:spLocks noGrp="1"/>
          </p:cNvSpPr>
          <p:nvPr>
            <p:ph type="body" sz="half" idx="2"/>
          </p:nvPr>
        </p:nvSpPr>
        <p:spPr>
          <a:xfrm>
            <a:off x="6781800" y="152400"/>
            <a:ext cx="2362200" cy="6705600"/>
          </a:xfrm>
          <a:solidFill>
            <a:schemeClr val="accent1">
              <a:alpha val="14902"/>
            </a:schemeClr>
          </a:solidFill>
        </p:spPr>
        <p:txBody>
          <a:bodyPr/>
          <a:lstStyle/>
          <a:p>
            <a:pPr>
              <a:spcBef>
                <a:spcPct val="0"/>
              </a:spcBef>
            </a:pPr>
            <a:r>
              <a:rPr lang="en-US" sz="2000" dirty="0" smtClean="0"/>
              <a:t>The choice area is used for students to practice reciprocal skills (turn taking), imagination skills, abstract thinking (problem solving), and many social skills (appropriate play with toys, interacting with staff or peers, etc).  The toys are changed to increase their pallet and knowledge of toys. </a:t>
            </a:r>
          </a:p>
        </p:txBody>
      </p:sp>
    </p:spTree>
  </p:cSld>
  <p:clrMapOvr>
    <a:masterClrMapping/>
  </p:clrMapOvr>
  <p:transition spd="slow">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1295400"/>
            <a:ext cx="7696200" cy="1362075"/>
          </a:xfrm>
        </p:spPr>
        <p:txBody>
          <a:bodyPr>
            <a:noAutofit/>
          </a:bodyPr>
          <a:lstStyle/>
          <a:p>
            <a:pPr indent="0" fontAlgn="auto">
              <a:spcAft>
                <a:spcPts val="0"/>
              </a:spcAft>
              <a:defRPr/>
            </a:pPr>
            <a:r>
              <a:rPr lang="en-US" sz="7200" dirty="0" smtClean="0">
                <a:solidFill>
                  <a:schemeClr val="accent1">
                    <a:tint val="83000"/>
                    <a:satMod val="150000"/>
                  </a:schemeClr>
                </a:solidFill>
              </a:rPr>
              <a:t>School-Home Communication</a:t>
            </a:r>
            <a:endParaRPr lang="en-US" sz="7200" dirty="0">
              <a:solidFill>
                <a:schemeClr val="accent1">
                  <a:tint val="83000"/>
                  <a:satMod val="150000"/>
                </a:schemeClr>
              </a:solidFill>
            </a:endParaRPr>
          </a:p>
        </p:txBody>
      </p:sp>
    </p:spTree>
  </p:cSld>
  <p:clrMapOvr>
    <a:masterClrMapping/>
  </p:clrMapOvr>
  <p:transition spd="slow">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Communication journal</a:t>
            </a:r>
            <a:endParaRPr lang="en-US" dirty="0">
              <a:solidFill>
                <a:schemeClr val="accent1">
                  <a:tint val="83000"/>
                  <a:satMod val="150000"/>
                </a:schemeClr>
              </a:solidFill>
            </a:endParaRPr>
          </a:p>
        </p:txBody>
      </p:sp>
      <p:pic>
        <p:nvPicPr>
          <p:cNvPr id="5" name="Picture Placeholder 4" descr="IMG_0047.JPG"/>
          <p:cNvPicPr>
            <a:picLocks noGrp="1" noChangeAspect="1"/>
          </p:cNvPicPr>
          <p:nvPr>
            <p:ph type="pic" idx="1"/>
          </p:nvPr>
        </p:nvPicPr>
        <p:blipFill>
          <a:blip r:embed="rId2" cstate="print"/>
          <a:srcRect t="130" b="130"/>
          <a:stretch>
            <a:fillRect/>
          </a:stretch>
        </p:blipFill>
        <p:spPr>
          <a:xfrm>
            <a:off x="1295400" y="228600"/>
            <a:ext cx="3286125" cy="2458192"/>
          </a:xfrm>
        </p:spPr>
      </p:pic>
      <p:sp>
        <p:nvSpPr>
          <p:cNvPr id="55299" name="Text Placeholder 3"/>
          <p:cNvSpPr>
            <a:spLocks noGrp="1"/>
          </p:cNvSpPr>
          <p:nvPr>
            <p:ph type="body" sz="half" idx="2"/>
          </p:nvPr>
        </p:nvSpPr>
        <p:spPr>
          <a:xfrm>
            <a:off x="1219200" y="2743200"/>
            <a:ext cx="7620000" cy="3962400"/>
          </a:xfrm>
          <a:solidFill>
            <a:schemeClr val="accent1">
              <a:alpha val="14902"/>
            </a:schemeClr>
          </a:solidFill>
        </p:spPr>
        <p:txBody>
          <a:bodyPr/>
          <a:lstStyle/>
          <a:p>
            <a:pPr>
              <a:spcBef>
                <a:spcPct val="0"/>
              </a:spcBef>
            </a:pPr>
            <a:r>
              <a:rPr lang="en-US" sz="1600" dirty="0" smtClean="0"/>
              <a:t>Each day parents are sent home a journal about the day’s events.  This gives the parents the opportunity to talk with their child about activities they’ve completed.  The staff and/or student(s) dauber the day of the week, activities, and complete “the best part of the day” question. The back of the sheet will include needed supplies and two successes of the day.  The teacher may choose to convey a challenge of the day to inform parents that their child had difficulty at a certain task or activity.  The parent part consists of three checkmarks indicating how the child slept, how well they ate breakfast, and overall feelings of the morning.  The purpose of this journal is to best describe the events leading up to school, during school, and in the evening so that we can best understand how to meet the needs of the student each day.  My staff and I spend time each day filling this out for each student and we would greatly appreciate parents taking the time to make three checkmarks to help make each day best suited for success. Also parents can feel free to convey any questions, </a:t>
            </a:r>
            <a:r>
              <a:rPr lang="en-US" sz="1600" dirty="0" smtClean="0"/>
              <a:t>comments, </a:t>
            </a:r>
            <a:r>
              <a:rPr lang="en-US" sz="1600" dirty="0" smtClean="0"/>
              <a:t>or upcoming appointments on the sheet.</a:t>
            </a:r>
          </a:p>
        </p:txBody>
      </p:sp>
      <p:pic>
        <p:nvPicPr>
          <p:cNvPr id="55300" name="Picture 2" descr="\\lps.local\Home Drives\Staff\akennedy\My Pictures\classroom\IMG_0048.JPG"/>
          <p:cNvPicPr>
            <a:picLocks noChangeAspect="1" noChangeArrowheads="1"/>
          </p:cNvPicPr>
          <p:nvPr/>
        </p:nvPicPr>
        <p:blipFill>
          <a:blip r:embed="rId3" cstate="print"/>
          <a:srcRect/>
          <a:stretch>
            <a:fillRect/>
          </a:stretch>
        </p:blipFill>
        <p:spPr bwMode="auto">
          <a:xfrm>
            <a:off x="5257800" y="228600"/>
            <a:ext cx="3276600" cy="2457450"/>
          </a:xfrm>
          <a:prstGeom prst="rect">
            <a:avLst/>
          </a:prstGeom>
          <a:noFill/>
          <a:ln w="9525">
            <a:noFill/>
            <a:miter lim="800000"/>
            <a:headEnd/>
            <a:tailEnd/>
          </a:ln>
        </p:spPr>
      </p:pic>
    </p:spTree>
  </p:cSld>
  <p:clrMapOvr>
    <a:masterClrMapping/>
  </p:clrMapOvr>
  <p:transition spd="slow">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homework</a:t>
            </a:r>
            <a:endParaRPr lang="en-US" dirty="0">
              <a:solidFill>
                <a:schemeClr val="accent1">
                  <a:tint val="83000"/>
                  <a:satMod val="150000"/>
                </a:schemeClr>
              </a:solidFill>
            </a:endParaRPr>
          </a:p>
        </p:txBody>
      </p:sp>
      <p:pic>
        <p:nvPicPr>
          <p:cNvPr id="5" name="Picture Placeholder 4" descr="IMG_0039.JPG"/>
          <p:cNvPicPr>
            <a:picLocks noGrp="1" noChangeAspect="1"/>
          </p:cNvPicPr>
          <p:nvPr>
            <p:ph type="pic" idx="1"/>
          </p:nvPr>
        </p:nvPicPr>
        <p:blipFill>
          <a:blip r:embed="rId2" cstate="print"/>
          <a:srcRect l="6299" t="130" r="10575" b="130"/>
          <a:stretch>
            <a:fillRect/>
          </a:stretch>
        </p:blipFill>
        <p:spPr>
          <a:xfrm>
            <a:off x="1066800" y="1295400"/>
            <a:ext cx="4267200" cy="3840758"/>
          </a:xfrm>
        </p:spPr>
      </p:pic>
      <p:sp>
        <p:nvSpPr>
          <p:cNvPr id="56323" name="Text Placeholder 3"/>
          <p:cNvSpPr>
            <a:spLocks noGrp="1"/>
          </p:cNvSpPr>
          <p:nvPr>
            <p:ph type="body" sz="half" idx="2"/>
          </p:nvPr>
        </p:nvSpPr>
        <p:spPr>
          <a:xfrm>
            <a:off x="5562600" y="228600"/>
            <a:ext cx="3048000" cy="6096000"/>
          </a:xfrm>
          <a:solidFill>
            <a:schemeClr val="accent1">
              <a:alpha val="14902"/>
            </a:schemeClr>
          </a:solidFill>
        </p:spPr>
        <p:txBody>
          <a:bodyPr/>
          <a:lstStyle/>
          <a:p>
            <a:pPr>
              <a:spcBef>
                <a:spcPct val="0"/>
              </a:spcBef>
            </a:pPr>
            <a:r>
              <a:rPr lang="en-US" dirty="0" smtClean="0"/>
              <a:t>The needs of children with autism are not limited to just academics.  Based on students’ needs, we provide homework in six different areas.  Monday is an academic skill, Tuesday is a small book, Wednesday is occupational therapy skills, Thursday is speech and language, and Friday is social skills and adaptive physical education (the weekend is when most families are more active and social).  The purpose of the homework is to invite parents into their child’s education and understand what skills the school </a:t>
            </a:r>
            <a:r>
              <a:rPr lang="en-US" dirty="0" smtClean="0"/>
              <a:t>is</a:t>
            </a:r>
            <a:r>
              <a:rPr lang="en-US" dirty="0" smtClean="0"/>
              <a:t> </a:t>
            </a:r>
            <a:r>
              <a:rPr lang="en-US" dirty="0" smtClean="0"/>
              <a:t>working on.  The homework may have to be adapted for each child (such as a reader may have to be read to a non-verbal child) but it is still a great opportunity for a child to be read to, time with mom or dad, and practice attending skills.  Homework does NOT have to be returned.   </a:t>
            </a:r>
          </a:p>
        </p:txBody>
      </p:sp>
    </p:spTree>
  </p:cSld>
  <p:clrMapOvr>
    <a:masterClrMapping/>
  </p:clrMapOvr>
  <p:transition spd="slow">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1524000"/>
            <a:ext cx="7239000" cy="1362075"/>
          </a:xfrm>
        </p:spPr>
        <p:txBody>
          <a:bodyPr>
            <a:noAutofit/>
          </a:bodyPr>
          <a:lstStyle/>
          <a:p>
            <a:pPr indent="0" fontAlgn="auto">
              <a:spcAft>
                <a:spcPts val="0"/>
              </a:spcAft>
              <a:defRPr/>
            </a:pPr>
            <a:r>
              <a:rPr lang="en-US" sz="7200" dirty="0" smtClean="0">
                <a:solidFill>
                  <a:schemeClr val="accent1">
                    <a:tint val="83000"/>
                    <a:satMod val="150000"/>
                  </a:schemeClr>
                </a:solidFill>
              </a:rPr>
              <a:t>Other Features of the Program</a:t>
            </a:r>
            <a:endParaRPr lang="en-US" sz="7200" dirty="0">
              <a:solidFill>
                <a:schemeClr val="accent1">
                  <a:tint val="83000"/>
                  <a:satMod val="150000"/>
                </a:schemeClr>
              </a:solidFill>
            </a:endParaRPr>
          </a:p>
        </p:txBody>
      </p:sp>
    </p:spTree>
  </p:cSld>
  <p:clrMapOvr>
    <a:masterClrMapping/>
  </p:clrMapOvr>
  <p:transition spd="slow">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swimming</a:t>
            </a:r>
            <a:endParaRPr lang="en-US" dirty="0">
              <a:solidFill>
                <a:schemeClr val="accent1">
                  <a:tint val="83000"/>
                  <a:satMod val="150000"/>
                </a:schemeClr>
              </a:solidFill>
            </a:endParaRPr>
          </a:p>
        </p:txBody>
      </p:sp>
      <p:sp>
        <p:nvSpPr>
          <p:cNvPr id="58370" name="Text Placeholder 3"/>
          <p:cNvSpPr>
            <a:spLocks noGrp="1"/>
          </p:cNvSpPr>
          <p:nvPr>
            <p:ph type="body" sz="half" idx="2"/>
          </p:nvPr>
        </p:nvSpPr>
        <p:spPr>
          <a:xfrm>
            <a:off x="5943600" y="304800"/>
            <a:ext cx="2667000" cy="6553200"/>
          </a:xfrm>
          <a:solidFill>
            <a:schemeClr val="accent1">
              <a:alpha val="14902"/>
            </a:schemeClr>
          </a:solidFill>
        </p:spPr>
        <p:txBody>
          <a:bodyPr/>
          <a:lstStyle/>
          <a:p>
            <a:pPr>
              <a:spcBef>
                <a:spcPct val="0"/>
              </a:spcBef>
            </a:pPr>
            <a:r>
              <a:rPr lang="en-US" sz="2000" dirty="0" smtClean="0"/>
              <a:t>We use the indoor swimming pool at the </a:t>
            </a:r>
            <a:r>
              <a:rPr lang="en-US" sz="2000" dirty="0" err="1" smtClean="0"/>
              <a:t>LeRoy</a:t>
            </a:r>
            <a:r>
              <a:rPr lang="en-US" sz="2000" dirty="0" smtClean="0"/>
              <a:t>-Ostrander Public School on Thursdays.  Students have adaptive swimming lessons the entire school year. Parents must provide </a:t>
            </a:r>
            <a:r>
              <a:rPr lang="en-US" sz="2000" dirty="0" smtClean="0"/>
              <a:t>a swimming </a:t>
            </a:r>
            <a:r>
              <a:rPr lang="en-US" sz="2000" dirty="0" smtClean="0"/>
              <a:t>suit and towel each Thursday.  A helpful hint is to buy the next size larger swimming suit in the summer because they are very expensive and difficult to find in the fall and winter. </a:t>
            </a:r>
          </a:p>
        </p:txBody>
      </p:sp>
      <p:pic>
        <p:nvPicPr>
          <p:cNvPr id="58371" name="Picture 2" descr="http://www.leroypool.org/leroypool/LeRoy_Community_Pool/IMAG002.JPG"/>
          <p:cNvPicPr>
            <a:picLocks noGrp="1" noChangeAspect="1" noChangeArrowheads="1"/>
          </p:cNvPicPr>
          <p:nvPr>
            <p:ph type="pic" idx="1"/>
          </p:nvPr>
        </p:nvPicPr>
        <p:blipFill>
          <a:blip r:embed="rId2" cstate="print"/>
          <a:srcRect l="5495" r="5495"/>
          <a:stretch>
            <a:fillRect/>
          </a:stretch>
        </p:blipFill>
        <p:spPr>
          <a:xfrm>
            <a:off x="990600" y="1295400"/>
            <a:ext cx="4891088" cy="3658319"/>
          </a:xfrm>
          <a:noFill/>
        </p:spPr>
      </p:pic>
    </p:spTree>
  </p:cSld>
  <p:clrMapOvr>
    <a:masterClrMapping/>
  </p:clrMapOvr>
  <p:transition spd="slow">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Reading cove</a:t>
            </a:r>
            <a:endParaRPr lang="en-US" dirty="0">
              <a:solidFill>
                <a:schemeClr val="accent1">
                  <a:tint val="83000"/>
                  <a:satMod val="150000"/>
                </a:schemeClr>
              </a:solidFill>
            </a:endParaRPr>
          </a:p>
        </p:txBody>
      </p:sp>
      <p:pic>
        <p:nvPicPr>
          <p:cNvPr id="5" name="Picture Placeholder 4" descr="IMG_0058.JPG"/>
          <p:cNvPicPr>
            <a:picLocks noGrp="1" noChangeAspect="1"/>
          </p:cNvPicPr>
          <p:nvPr>
            <p:ph type="pic" idx="1"/>
          </p:nvPr>
        </p:nvPicPr>
        <p:blipFill>
          <a:blip r:embed="rId2" cstate="print"/>
          <a:srcRect t="130" b="130"/>
          <a:stretch>
            <a:fillRect/>
          </a:stretch>
        </p:blipFill>
        <p:spPr>
          <a:xfrm>
            <a:off x="1143000" y="1371600"/>
            <a:ext cx="4891088" cy="3658788"/>
          </a:xfrm>
        </p:spPr>
      </p:pic>
      <p:sp>
        <p:nvSpPr>
          <p:cNvPr id="59395" name="Text Placeholder 3"/>
          <p:cNvSpPr>
            <a:spLocks noGrp="1"/>
          </p:cNvSpPr>
          <p:nvPr>
            <p:ph type="body" sz="half" idx="2"/>
          </p:nvPr>
        </p:nvSpPr>
        <p:spPr>
          <a:xfrm>
            <a:off x="6019800" y="228600"/>
            <a:ext cx="2819400" cy="6324600"/>
          </a:xfrm>
          <a:solidFill>
            <a:schemeClr val="accent1">
              <a:alpha val="14902"/>
            </a:schemeClr>
          </a:solidFill>
        </p:spPr>
        <p:txBody>
          <a:bodyPr/>
          <a:lstStyle/>
          <a:p>
            <a:pPr>
              <a:spcBef>
                <a:spcPct val="0"/>
              </a:spcBef>
            </a:pPr>
            <a:r>
              <a:rPr lang="en-US" sz="2800" dirty="0" smtClean="0"/>
              <a:t>The reading cove is an area </a:t>
            </a:r>
            <a:r>
              <a:rPr lang="en-US" sz="2800" dirty="0" smtClean="0"/>
              <a:t>where students </a:t>
            </a:r>
            <a:r>
              <a:rPr lang="en-US" sz="2800" dirty="0" smtClean="0"/>
              <a:t>independently listen to books that are on tape or CD.  </a:t>
            </a:r>
          </a:p>
        </p:txBody>
      </p:sp>
    </p:spTree>
  </p:cSld>
  <p:clrMapOvr>
    <a:masterClrMapping/>
  </p:clrMapOvr>
  <p:transition spd="slow">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snack</a:t>
            </a:r>
            <a:endParaRPr lang="en-US" dirty="0">
              <a:solidFill>
                <a:schemeClr val="accent1">
                  <a:tint val="83000"/>
                  <a:satMod val="150000"/>
                </a:schemeClr>
              </a:solidFill>
            </a:endParaRPr>
          </a:p>
        </p:txBody>
      </p:sp>
      <p:pic>
        <p:nvPicPr>
          <p:cNvPr id="5" name="Picture Placeholder 4" descr="IMG_0032.JPG"/>
          <p:cNvPicPr>
            <a:picLocks noGrp="1" noChangeAspect="1"/>
          </p:cNvPicPr>
          <p:nvPr>
            <p:ph type="pic" idx="1"/>
          </p:nvPr>
        </p:nvPicPr>
        <p:blipFill>
          <a:blip r:embed="rId2" cstate="print"/>
          <a:srcRect l="10323" t="130" r="11685" b="20231"/>
          <a:stretch>
            <a:fillRect/>
          </a:stretch>
        </p:blipFill>
        <p:spPr>
          <a:xfrm>
            <a:off x="1066800" y="1524000"/>
            <a:ext cx="4724400" cy="3618566"/>
          </a:xfrm>
        </p:spPr>
      </p:pic>
      <p:sp>
        <p:nvSpPr>
          <p:cNvPr id="4" name="Text Placeholder 3"/>
          <p:cNvSpPr>
            <a:spLocks noGrp="1"/>
          </p:cNvSpPr>
          <p:nvPr>
            <p:ph type="body" sz="half" idx="2"/>
          </p:nvPr>
        </p:nvSpPr>
        <p:spPr>
          <a:xfrm>
            <a:off x="5867400" y="685800"/>
            <a:ext cx="3276600" cy="5181600"/>
          </a:xfrm>
        </p:spPr>
        <p:txBody>
          <a:bodyPr>
            <a:normAutofit/>
          </a:bodyPr>
          <a:lstStyle/>
          <a:p>
            <a:pPr>
              <a:lnSpc>
                <a:spcPct val="80000"/>
              </a:lnSpc>
              <a:spcBef>
                <a:spcPct val="0"/>
              </a:spcBef>
            </a:pPr>
            <a:r>
              <a:rPr lang="en-US" sz="2000" dirty="0" smtClean="0"/>
              <a:t>Children with autism can have great difficulty in tolerating certain foods. Due to this difficulty, some students may not eat an adequate portion of the school lunches.  To make sure students are healthy, nourished, and ready for learning, the schedule has short breaks at 10 and 2 for the student to have a small snack.  Parents will supply their child’s snacks which will be kept in a labeled container. Milk is available for purchase at the school.  </a:t>
            </a:r>
          </a:p>
        </p:txBody>
      </p:sp>
    </p:spTree>
  </p:cSld>
  <p:clrMapOvr>
    <a:masterClrMapping/>
  </p:clrMapOvr>
  <p:transition spd="slow">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bathroom</a:t>
            </a:r>
            <a:endParaRPr lang="en-US" dirty="0">
              <a:solidFill>
                <a:schemeClr val="accent1">
                  <a:tint val="83000"/>
                  <a:satMod val="150000"/>
                </a:schemeClr>
              </a:solidFill>
            </a:endParaRPr>
          </a:p>
        </p:txBody>
      </p:sp>
      <p:pic>
        <p:nvPicPr>
          <p:cNvPr id="5" name="Picture Placeholder 4" descr="IMG_0013.JPG"/>
          <p:cNvPicPr>
            <a:picLocks noGrp="1" noChangeAspect="1"/>
          </p:cNvPicPr>
          <p:nvPr>
            <p:ph type="pic" idx="1"/>
          </p:nvPr>
        </p:nvPicPr>
        <p:blipFill>
          <a:blip r:embed="rId2" cstate="print"/>
          <a:srcRect l="130" r="130"/>
          <a:stretch>
            <a:fillRect/>
          </a:stretch>
        </p:blipFill>
        <p:spPr>
          <a:xfrm>
            <a:off x="1219200" y="762000"/>
            <a:ext cx="3663950" cy="4899025"/>
          </a:xfrm>
        </p:spPr>
      </p:pic>
      <p:sp>
        <p:nvSpPr>
          <p:cNvPr id="61443" name="Text Placeholder 3"/>
          <p:cNvSpPr>
            <a:spLocks noGrp="1"/>
          </p:cNvSpPr>
          <p:nvPr>
            <p:ph type="body" sz="half" idx="2"/>
          </p:nvPr>
        </p:nvSpPr>
        <p:spPr>
          <a:xfrm>
            <a:off x="5486400" y="1371600"/>
            <a:ext cx="2990850" cy="2895600"/>
          </a:xfrm>
          <a:solidFill>
            <a:schemeClr val="accent1">
              <a:alpha val="14902"/>
            </a:schemeClr>
          </a:solidFill>
        </p:spPr>
        <p:txBody>
          <a:bodyPr/>
          <a:lstStyle/>
          <a:p>
            <a:pPr>
              <a:spcBef>
                <a:spcPct val="0"/>
              </a:spcBef>
            </a:pPr>
            <a:r>
              <a:rPr lang="en-US" sz="2800" dirty="0" smtClean="0"/>
              <a:t>We have a private bathroom for the students in the program.  </a:t>
            </a:r>
          </a:p>
        </p:txBody>
      </p:sp>
    </p:spTree>
  </p:cSld>
  <p:clrMapOvr>
    <a:masterClrMapping/>
  </p:clrMapOvr>
  <p:transition spd="slow">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1371600"/>
            <a:ext cx="7239000" cy="1362075"/>
          </a:xfrm>
        </p:spPr>
        <p:txBody>
          <a:bodyPr>
            <a:noAutofit/>
          </a:bodyPr>
          <a:lstStyle/>
          <a:p>
            <a:pPr indent="0" fontAlgn="auto">
              <a:spcAft>
                <a:spcPts val="0"/>
              </a:spcAft>
              <a:defRPr/>
            </a:pPr>
            <a:r>
              <a:rPr lang="en-US" sz="7200" dirty="0" smtClean="0">
                <a:solidFill>
                  <a:schemeClr val="accent1">
                    <a:tint val="83000"/>
                    <a:satMod val="150000"/>
                  </a:schemeClr>
                </a:solidFill>
              </a:rPr>
              <a:t>Behavior Modification</a:t>
            </a:r>
            <a:endParaRPr lang="en-US" sz="7200" dirty="0">
              <a:solidFill>
                <a:schemeClr val="accent1">
                  <a:tint val="83000"/>
                  <a:satMod val="150000"/>
                </a:schemeClr>
              </a:solidFill>
            </a:endParaRPr>
          </a:p>
        </p:txBody>
      </p:sp>
    </p:spTree>
  </p:cSld>
  <p:clrMapOvr>
    <a:masterClrMapping/>
  </p:clrMapOvr>
  <p:transition spd="slow">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Sensory room</a:t>
            </a:r>
            <a:endParaRPr lang="en-US" dirty="0">
              <a:solidFill>
                <a:schemeClr val="accent1">
                  <a:tint val="83000"/>
                  <a:satMod val="150000"/>
                </a:schemeClr>
              </a:solidFill>
            </a:endParaRPr>
          </a:p>
        </p:txBody>
      </p:sp>
      <p:pic>
        <p:nvPicPr>
          <p:cNvPr id="5" name="Picture Placeholder 4" descr="IMG_0054.JPG"/>
          <p:cNvPicPr>
            <a:picLocks noGrp="1" noChangeAspect="1"/>
          </p:cNvPicPr>
          <p:nvPr>
            <p:ph type="pic" idx="1"/>
          </p:nvPr>
        </p:nvPicPr>
        <p:blipFill>
          <a:blip r:embed="rId3" cstate="print"/>
          <a:srcRect l="12000"/>
          <a:stretch>
            <a:fillRect/>
          </a:stretch>
        </p:blipFill>
        <p:spPr>
          <a:xfrm>
            <a:off x="1143000" y="1295400"/>
            <a:ext cx="4826000" cy="4113068"/>
          </a:xfrm>
        </p:spPr>
      </p:pic>
      <p:sp>
        <p:nvSpPr>
          <p:cNvPr id="17411" name="Text Placeholder 3"/>
          <p:cNvSpPr>
            <a:spLocks noGrp="1"/>
          </p:cNvSpPr>
          <p:nvPr>
            <p:ph type="body" sz="half" idx="2"/>
          </p:nvPr>
        </p:nvSpPr>
        <p:spPr>
          <a:xfrm>
            <a:off x="6096000" y="457200"/>
            <a:ext cx="2819400" cy="5943600"/>
          </a:xfrm>
          <a:solidFill>
            <a:schemeClr val="accent1">
              <a:alpha val="14902"/>
            </a:schemeClr>
          </a:solidFill>
        </p:spPr>
        <p:txBody>
          <a:bodyPr/>
          <a:lstStyle/>
          <a:p>
            <a:pPr>
              <a:spcBef>
                <a:spcPct val="0"/>
              </a:spcBef>
            </a:pPr>
            <a:r>
              <a:rPr lang="en-US" dirty="0" smtClean="0"/>
              <a:t>The sensory room houses the sensory stations, purple work station, and the waiting area.  Sensory Integration therapy is extremely important to students with Autism.  This area is designed to work with students’ </a:t>
            </a:r>
            <a:r>
              <a:rPr lang="en-US" dirty="0" err="1" smtClean="0"/>
              <a:t>proprioceptive</a:t>
            </a:r>
            <a:r>
              <a:rPr lang="en-US" dirty="0" smtClean="0"/>
              <a:t> system (contracting and stretching muscles), visual system (their body’s relationship to space), vestibular system (position of head in relationship to gravity-primes the entire nervous system), and auditory system (has two functions-closely tied to vestibular system in that it deals with gravity/vibration and processing information that is heard). Each student has an individualized sensory diet that </a:t>
            </a:r>
            <a:r>
              <a:rPr lang="en-US" dirty="0" smtClean="0"/>
              <a:t>drives </a:t>
            </a:r>
            <a:r>
              <a:rPr lang="en-US" dirty="0" smtClean="0"/>
              <a:t>whether a student would benefit from therapy once a day or several times a day. </a:t>
            </a:r>
          </a:p>
        </p:txBody>
      </p:sp>
    </p:spTree>
  </p:cSld>
  <p:clrMapOvr>
    <a:masterClrMapping/>
  </p:clrMapOvr>
  <p:transition spd="slow">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Behavior modification</a:t>
            </a:r>
            <a:endParaRPr lang="en-US" dirty="0">
              <a:solidFill>
                <a:schemeClr val="accent1">
                  <a:tint val="83000"/>
                  <a:satMod val="150000"/>
                </a:schemeClr>
              </a:solidFill>
            </a:endParaRPr>
          </a:p>
        </p:txBody>
      </p:sp>
      <p:pic>
        <p:nvPicPr>
          <p:cNvPr id="5" name="Picture Placeholder 4" descr="IMG_0025.JPG"/>
          <p:cNvPicPr>
            <a:picLocks noGrp="1" noChangeAspect="1"/>
          </p:cNvPicPr>
          <p:nvPr>
            <p:ph type="pic" idx="1"/>
          </p:nvPr>
        </p:nvPicPr>
        <p:blipFill>
          <a:blip r:embed="rId2" cstate="print"/>
          <a:stretch>
            <a:fillRect/>
          </a:stretch>
        </p:blipFill>
        <p:spPr>
          <a:xfrm>
            <a:off x="1143000" y="1600200"/>
            <a:ext cx="4576763" cy="3432039"/>
          </a:xfrm>
        </p:spPr>
      </p:pic>
      <p:sp>
        <p:nvSpPr>
          <p:cNvPr id="4" name="Text Placeholder 3"/>
          <p:cNvSpPr>
            <a:spLocks noGrp="1"/>
          </p:cNvSpPr>
          <p:nvPr>
            <p:ph type="body" sz="half" idx="2"/>
          </p:nvPr>
        </p:nvSpPr>
        <p:spPr>
          <a:xfrm>
            <a:off x="5867400" y="914400"/>
            <a:ext cx="3048000" cy="5029200"/>
          </a:xfrm>
        </p:spPr>
        <p:txBody>
          <a:bodyPr>
            <a:normAutofit/>
          </a:bodyPr>
          <a:lstStyle/>
          <a:p>
            <a:pPr>
              <a:lnSpc>
                <a:spcPct val="90000"/>
              </a:lnSpc>
              <a:spcBef>
                <a:spcPct val="0"/>
              </a:spcBef>
            </a:pPr>
            <a:r>
              <a:rPr lang="en-US" sz="2800" dirty="0" smtClean="0"/>
              <a:t>This clipboard is used to communicate  a task that needs to be completed first (perhaps a non-preferred item) but will be followed by a preferred item.</a:t>
            </a:r>
          </a:p>
        </p:txBody>
      </p:sp>
    </p:spTree>
  </p:cSld>
  <p:clrMapOvr>
    <a:masterClrMapping/>
  </p:clrMapOvr>
  <p:transition spd="slow">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Behavior modifications</a:t>
            </a:r>
            <a:endParaRPr lang="en-US" dirty="0">
              <a:solidFill>
                <a:schemeClr val="accent1">
                  <a:tint val="83000"/>
                  <a:satMod val="150000"/>
                </a:schemeClr>
              </a:solidFill>
            </a:endParaRPr>
          </a:p>
        </p:txBody>
      </p:sp>
      <p:pic>
        <p:nvPicPr>
          <p:cNvPr id="5" name="Picture Placeholder 4" descr="IMG_0040.JPG"/>
          <p:cNvPicPr>
            <a:picLocks noGrp="1" noChangeAspect="1"/>
          </p:cNvPicPr>
          <p:nvPr>
            <p:ph type="pic" idx="1"/>
          </p:nvPr>
        </p:nvPicPr>
        <p:blipFill>
          <a:blip r:embed="rId2" cstate="print"/>
          <a:srcRect t="41610" r="31967" b="11829"/>
          <a:stretch>
            <a:fillRect/>
          </a:stretch>
        </p:blipFill>
        <p:spPr>
          <a:xfrm>
            <a:off x="2209800" y="304800"/>
            <a:ext cx="5789612" cy="2971800"/>
          </a:xfrm>
        </p:spPr>
      </p:pic>
      <p:sp>
        <p:nvSpPr>
          <p:cNvPr id="64515" name="Text Placeholder 3"/>
          <p:cNvSpPr>
            <a:spLocks noGrp="1"/>
          </p:cNvSpPr>
          <p:nvPr>
            <p:ph type="body" sz="half" idx="2"/>
          </p:nvPr>
        </p:nvSpPr>
        <p:spPr>
          <a:xfrm>
            <a:off x="1143000" y="3429000"/>
            <a:ext cx="7848600" cy="3276600"/>
          </a:xfrm>
          <a:solidFill>
            <a:schemeClr val="accent1">
              <a:alpha val="14902"/>
            </a:schemeClr>
          </a:solidFill>
        </p:spPr>
        <p:txBody>
          <a:bodyPr/>
          <a:lstStyle/>
          <a:p>
            <a:pPr>
              <a:spcBef>
                <a:spcPct val="0"/>
              </a:spcBef>
            </a:pPr>
            <a:r>
              <a:rPr lang="en-US" sz="1800" dirty="0" smtClean="0"/>
              <a:t>This is an example of a possible behavior modification tool.  This one is based on a stoplight with green indicating that the current behaviors are appropriate, yellow would indicate a warning that behaviors are not meeting the expectation of the teacher and need to be corrected, and finally red indicates that the activity/instruction is going to stop until the behaviors are modified.  A clip can be used to visually mark where he/she is currently performing. At the end of each activity, a staff member circles the corresponding color that the student ended on.  This particular example has five objectives listed on the top.  They are follow directions, appropriate sounds, safety first, respectful talk, and take care of yourself.</a:t>
            </a:r>
          </a:p>
        </p:txBody>
      </p:sp>
    </p:spTree>
  </p:cSld>
  <p:clrMapOvr>
    <a:masterClrMapping/>
  </p:clrMapOvr>
  <p:transition spd="slow">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Behavior modifications</a:t>
            </a:r>
            <a:endParaRPr lang="en-US" dirty="0">
              <a:solidFill>
                <a:schemeClr val="accent1">
                  <a:tint val="83000"/>
                  <a:satMod val="150000"/>
                </a:schemeClr>
              </a:solidFill>
            </a:endParaRPr>
          </a:p>
        </p:txBody>
      </p:sp>
      <p:pic>
        <p:nvPicPr>
          <p:cNvPr id="5" name="Picture Placeholder 4" descr="IMG_0050.JPG"/>
          <p:cNvPicPr>
            <a:picLocks noGrp="1" noChangeAspect="1"/>
          </p:cNvPicPr>
          <p:nvPr>
            <p:ph type="pic" idx="1"/>
          </p:nvPr>
        </p:nvPicPr>
        <p:blipFill>
          <a:blip r:embed="rId2" cstate="print"/>
          <a:srcRect l="7790" t="130" r="14314" b="130"/>
          <a:stretch>
            <a:fillRect/>
          </a:stretch>
        </p:blipFill>
        <p:spPr>
          <a:xfrm>
            <a:off x="1066800" y="1371600"/>
            <a:ext cx="3810000" cy="3658205"/>
          </a:xfrm>
        </p:spPr>
      </p:pic>
      <p:sp>
        <p:nvSpPr>
          <p:cNvPr id="65539" name="Text Placeholder 3"/>
          <p:cNvSpPr>
            <a:spLocks noGrp="1"/>
          </p:cNvSpPr>
          <p:nvPr>
            <p:ph type="body" sz="half" idx="2"/>
          </p:nvPr>
        </p:nvSpPr>
        <p:spPr>
          <a:xfrm>
            <a:off x="4953000" y="609600"/>
            <a:ext cx="3733800" cy="5562600"/>
          </a:xfrm>
          <a:solidFill>
            <a:schemeClr val="accent1">
              <a:alpha val="14902"/>
            </a:schemeClr>
          </a:solidFill>
        </p:spPr>
        <p:txBody>
          <a:bodyPr/>
          <a:lstStyle/>
          <a:p>
            <a:pPr>
              <a:spcBef>
                <a:spcPct val="0"/>
              </a:spcBef>
            </a:pPr>
            <a:r>
              <a:rPr lang="en-US" sz="2000" dirty="0" smtClean="0"/>
              <a:t>This is a visual timer that is projected onto the </a:t>
            </a:r>
            <a:r>
              <a:rPr lang="en-US" sz="2000" dirty="0" err="1" smtClean="0"/>
              <a:t>Smartboard</a:t>
            </a:r>
            <a:r>
              <a:rPr lang="en-US" sz="2000" dirty="0" smtClean="0"/>
              <a:t>.  The timer can be set for any amount of time and the red disappears as the time goes away.  Students respond to this because they have a visual cue that prepares them for understanding how long a task is expected to take. At the end of the time, the chimes sound and the students move on to the next station. We also have individual visual timers to use outside the classroom. </a:t>
            </a:r>
          </a:p>
        </p:txBody>
      </p:sp>
    </p:spTree>
  </p:cSld>
  <p:clrMapOvr>
    <a:masterClrMapping/>
  </p:clrMapOvr>
  <p:transition spd="slow">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Sensory room schedule</a:t>
            </a:r>
            <a:endParaRPr lang="en-US" dirty="0">
              <a:solidFill>
                <a:schemeClr val="accent1">
                  <a:tint val="83000"/>
                  <a:satMod val="150000"/>
                </a:schemeClr>
              </a:solidFill>
            </a:endParaRPr>
          </a:p>
        </p:txBody>
      </p:sp>
      <p:pic>
        <p:nvPicPr>
          <p:cNvPr id="5" name="Picture Placeholder 4" descr="IMG_0014.JPG"/>
          <p:cNvPicPr>
            <a:picLocks noGrp="1" noChangeAspect="1"/>
          </p:cNvPicPr>
          <p:nvPr>
            <p:ph type="pic" idx="1"/>
          </p:nvPr>
        </p:nvPicPr>
        <p:blipFill>
          <a:blip r:embed="rId3" cstate="print"/>
          <a:srcRect l="24928" t="633" r="15939"/>
          <a:stretch>
            <a:fillRect/>
          </a:stretch>
        </p:blipFill>
        <p:spPr>
          <a:xfrm>
            <a:off x="1371600" y="990600"/>
            <a:ext cx="2381250" cy="5334000"/>
          </a:xfrm>
        </p:spPr>
      </p:pic>
      <p:sp>
        <p:nvSpPr>
          <p:cNvPr id="4" name="Text Placeholder 3"/>
          <p:cNvSpPr>
            <a:spLocks noGrp="1"/>
          </p:cNvSpPr>
          <p:nvPr>
            <p:ph type="body" sz="half" idx="2"/>
          </p:nvPr>
        </p:nvSpPr>
        <p:spPr>
          <a:xfrm>
            <a:off x="4648200" y="990600"/>
            <a:ext cx="3829050" cy="4800600"/>
          </a:xfrm>
        </p:spPr>
        <p:txBody>
          <a:bodyPr>
            <a:normAutofit/>
          </a:bodyPr>
          <a:lstStyle/>
          <a:p>
            <a:pPr>
              <a:lnSpc>
                <a:spcPct val="80000"/>
              </a:lnSpc>
              <a:spcBef>
                <a:spcPct val="0"/>
              </a:spcBef>
            </a:pPr>
            <a:r>
              <a:rPr lang="en-US" sz="2400" dirty="0" smtClean="0"/>
              <a:t>This schedule guides the students through the first hour of school.  They have a sensory break session (seven stations), purple work station, and then morning meeting at the </a:t>
            </a:r>
            <a:r>
              <a:rPr lang="en-US" sz="2400" dirty="0" err="1" smtClean="0"/>
              <a:t>Smartboard</a:t>
            </a:r>
            <a:r>
              <a:rPr lang="en-US" sz="2400" dirty="0" smtClean="0"/>
              <a:t>. This is a typical Do/Done schedule.  When the student has finished the activity, they would move the picture to the “Done” side and move on to the next activity.  </a:t>
            </a:r>
          </a:p>
        </p:txBody>
      </p:sp>
    </p:spTree>
  </p:cSld>
  <p:clrMapOvr>
    <a:masterClrMapping/>
  </p:clrMapOvr>
  <p:transition spd="slow">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Sensory Room</a:t>
            </a:r>
            <a:endParaRPr lang="en-US" dirty="0">
              <a:solidFill>
                <a:schemeClr val="accent1">
                  <a:tint val="83000"/>
                  <a:satMod val="150000"/>
                </a:schemeClr>
              </a:solidFill>
            </a:endParaRPr>
          </a:p>
        </p:txBody>
      </p:sp>
      <p:pic>
        <p:nvPicPr>
          <p:cNvPr id="5" name="Picture Placeholder 4" descr="IMG_0015.JPG"/>
          <p:cNvPicPr>
            <a:picLocks noGrp="1" noChangeAspect="1"/>
          </p:cNvPicPr>
          <p:nvPr>
            <p:ph type="pic" idx="1"/>
          </p:nvPr>
        </p:nvPicPr>
        <p:blipFill>
          <a:blip r:embed="rId3" cstate="print"/>
          <a:srcRect t="130" b="130"/>
          <a:stretch>
            <a:fillRect/>
          </a:stretch>
        </p:blipFill>
        <p:spPr>
          <a:xfrm>
            <a:off x="1138238" y="374650"/>
            <a:ext cx="7334250" cy="5486400"/>
          </a:xfrm>
        </p:spPr>
      </p:pic>
      <p:sp>
        <p:nvSpPr>
          <p:cNvPr id="19459" name="Text Placeholder 3"/>
          <p:cNvSpPr>
            <a:spLocks noGrp="1"/>
          </p:cNvSpPr>
          <p:nvPr>
            <p:ph type="body" sz="half" idx="2"/>
          </p:nvPr>
        </p:nvSpPr>
        <p:spPr>
          <a:xfrm>
            <a:off x="1143000" y="5867400"/>
            <a:ext cx="7334250" cy="685800"/>
          </a:xfrm>
          <a:solidFill>
            <a:schemeClr val="accent1">
              <a:alpha val="14902"/>
            </a:schemeClr>
          </a:solidFill>
        </p:spPr>
        <p:txBody>
          <a:bodyPr/>
          <a:lstStyle/>
          <a:p>
            <a:pPr>
              <a:spcBef>
                <a:spcPct val="0"/>
              </a:spcBef>
            </a:pPr>
            <a:r>
              <a:rPr lang="en-US" sz="2800" dirty="0" smtClean="0"/>
              <a:t>This is the black station= trampoline. </a:t>
            </a:r>
          </a:p>
        </p:txBody>
      </p:sp>
    </p:spTree>
  </p:cSld>
  <p:clrMapOvr>
    <a:masterClrMapping/>
  </p:clrMapOvr>
  <p:transition spd="slow">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Sensory room </a:t>
            </a:r>
            <a:endParaRPr lang="en-US" dirty="0">
              <a:solidFill>
                <a:schemeClr val="accent1">
                  <a:tint val="83000"/>
                  <a:satMod val="150000"/>
                </a:schemeClr>
              </a:solidFill>
            </a:endParaRPr>
          </a:p>
        </p:txBody>
      </p:sp>
      <p:pic>
        <p:nvPicPr>
          <p:cNvPr id="5" name="Picture Placeholder 4" descr="IMG_0016.JPG"/>
          <p:cNvPicPr>
            <a:picLocks noGrp="1" noChangeAspect="1"/>
          </p:cNvPicPr>
          <p:nvPr>
            <p:ph type="pic" idx="1"/>
          </p:nvPr>
        </p:nvPicPr>
        <p:blipFill>
          <a:blip r:embed="rId3" cstate="print"/>
          <a:srcRect t="130" b="130"/>
          <a:stretch>
            <a:fillRect/>
          </a:stretch>
        </p:blipFill>
        <p:spPr>
          <a:xfrm>
            <a:off x="1138238" y="374650"/>
            <a:ext cx="7334250" cy="5486400"/>
          </a:xfrm>
        </p:spPr>
      </p:pic>
      <p:sp>
        <p:nvSpPr>
          <p:cNvPr id="20483" name="Text Placeholder 3"/>
          <p:cNvSpPr>
            <a:spLocks noGrp="1"/>
          </p:cNvSpPr>
          <p:nvPr>
            <p:ph type="body" sz="half" idx="2"/>
          </p:nvPr>
        </p:nvSpPr>
        <p:spPr>
          <a:xfrm>
            <a:off x="1143000" y="5867400"/>
            <a:ext cx="7334250" cy="685800"/>
          </a:xfrm>
          <a:solidFill>
            <a:schemeClr val="accent1">
              <a:alpha val="14902"/>
            </a:schemeClr>
          </a:solidFill>
        </p:spPr>
        <p:txBody>
          <a:bodyPr/>
          <a:lstStyle/>
          <a:p>
            <a:pPr>
              <a:spcBef>
                <a:spcPct val="0"/>
              </a:spcBef>
            </a:pPr>
            <a:r>
              <a:rPr lang="en-US" sz="2400" dirty="0" smtClean="0"/>
              <a:t>This is the white station= peanut therapy ball</a:t>
            </a:r>
          </a:p>
        </p:txBody>
      </p:sp>
    </p:spTree>
  </p:cSld>
  <p:clrMapOvr>
    <a:masterClrMapping/>
  </p:clrMapOvr>
  <p:transition spd="slow">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lgn="ctr" fontAlgn="auto">
              <a:spcAft>
                <a:spcPts val="0"/>
              </a:spcAft>
              <a:defRPr/>
            </a:pPr>
            <a:r>
              <a:rPr lang="en-US" dirty="0" smtClean="0">
                <a:solidFill>
                  <a:schemeClr val="accent1">
                    <a:tint val="83000"/>
                    <a:satMod val="150000"/>
                  </a:schemeClr>
                </a:solidFill>
              </a:rPr>
              <a:t>Sensory room</a:t>
            </a:r>
            <a:endParaRPr lang="en-US" dirty="0">
              <a:solidFill>
                <a:schemeClr val="accent1">
                  <a:tint val="83000"/>
                  <a:satMod val="150000"/>
                </a:schemeClr>
              </a:solidFill>
            </a:endParaRPr>
          </a:p>
        </p:txBody>
      </p:sp>
      <p:pic>
        <p:nvPicPr>
          <p:cNvPr id="5" name="Picture Placeholder 4" descr="IMG_0017.JPG"/>
          <p:cNvPicPr>
            <a:picLocks noGrp="1" noChangeAspect="1"/>
          </p:cNvPicPr>
          <p:nvPr>
            <p:ph type="pic" idx="1"/>
          </p:nvPr>
        </p:nvPicPr>
        <p:blipFill>
          <a:blip r:embed="rId2" cstate="print"/>
          <a:srcRect l="25192" t="-1894" r="130"/>
          <a:stretch>
            <a:fillRect/>
          </a:stretch>
        </p:blipFill>
        <p:spPr>
          <a:xfrm>
            <a:off x="4191000" y="363538"/>
            <a:ext cx="3030538" cy="5511800"/>
          </a:xfrm>
        </p:spPr>
      </p:pic>
      <p:sp>
        <p:nvSpPr>
          <p:cNvPr id="21507" name="Text Placeholder 3"/>
          <p:cNvSpPr>
            <a:spLocks noGrp="1"/>
          </p:cNvSpPr>
          <p:nvPr>
            <p:ph type="body" sz="half" idx="2"/>
          </p:nvPr>
        </p:nvSpPr>
        <p:spPr>
          <a:xfrm>
            <a:off x="1143000" y="5867400"/>
            <a:ext cx="7334250" cy="685800"/>
          </a:xfrm>
          <a:solidFill>
            <a:schemeClr val="accent1">
              <a:alpha val="14902"/>
            </a:schemeClr>
          </a:solidFill>
        </p:spPr>
        <p:txBody>
          <a:bodyPr/>
          <a:lstStyle/>
          <a:p>
            <a:pPr>
              <a:spcBef>
                <a:spcPct val="0"/>
              </a:spcBef>
            </a:pPr>
            <a:r>
              <a:rPr lang="en-US" sz="1800" dirty="0" smtClean="0"/>
              <a:t>This is one of the choices for yellow station= platform swing</a:t>
            </a:r>
          </a:p>
        </p:txBody>
      </p:sp>
    </p:spTree>
  </p:cSld>
  <p:clrMapOvr>
    <a:masterClrMapping/>
  </p:clrMapOvr>
  <p:transition spd="slow">
    <p:fade thruBlk="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1403</TotalTime>
  <Words>2362</Words>
  <Application>Microsoft Office PowerPoint</Application>
  <PresentationFormat>On-screen Show (4:3)</PresentationFormat>
  <Paragraphs>103</Paragraphs>
  <Slides>52</Slides>
  <Notes>8</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Verve</vt:lpstr>
      <vt:lpstr>LeRoy-Ostrander Public School    C.A.R.D.S. Program</vt:lpstr>
      <vt:lpstr>Let’s Start the Tour</vt:lpstr>
      <vt:lpstr>Lockers</vt:lpstr>
      <vt:lpstr>Sensory Room </vt:lpstr>
      <vt:lpstr>Sensory room</vt:lpstr>
      <vt:lpstr>Sensory room schedule</vt:lpstr>
      <vt:lpstr>Sensory Room</vt:lpstr>
      <vt:lpstr>Sensory room </vt:lpstr>
      <vt:lpstr>Sensory room</vt:lpstr>
      <vt:lpstr>Sensory room</vt:lpstr>
      <vt:lpstr>Sensory room</vt:lpstr>
      <vt:lpstr>Sensory room</vt:lpstr>
      <vt:lpstr>Sensory room</vt:lpstr>
      <vt:lpstr>Sensory room</vt:lpstr>
      <vt:lpstr>Sensory room</vt:lpstr>
      <vt:lpstr>Sensory room</vt:lpstr>
      <vt:lpstr>Sensory room</vt:lpstr>
      <vt:lpstr>Low-Sensory room</vt:lpstr>
      <vt:lpstr>Waiting chairs</vt:lpstr>
      <vt:lpstr>Schedule and Communication</vt:lpstr>
      <vt:lpstr>Classroom schedule</vt:lpstr>
      <vt:lpstr>Classroom schedule</vt:lpstr>
      <vt:lpstr>PECs Book</vt:lpstr>
      <vt:lpstr>Classroom schedule</vt:lpstr>
      <vt:lpstr>Classroom schedule</vt:lpstr>
      <vt:lpstr>Technology</vt:lpstr>
      <vt:lpstr>smartboard</vt:lpstr>
      <vt:lpstr>ipad</vt:lpstr>
      <vt:lpstr>Small Group or Individual Instruction</vt:lpstr>
      <vt:lpstr>Classroom schedule</vt:lpstr>
      <vt:lpstr>Purple work station (music)</vt:lpstr>
      <vt:lpstr>Red work station (acad)</vt:lpstr>
      <vt:lpstr>Yellow work station (OT, Art)</vt:lpstr>
      <vt:lpstr>Green work station (social)</vt:lpstr>
      <vt:lpstr>Independent work stations</vt:lpstr>
      <vt:lpstr>The office</vt:lpstr>
      <vt:lpstr>Sensory and Social Play-based Stations</vt:lpstr>
      <vt:lpstr>Sensory table</vt:lpstr>
      <vt:lpstr>Special activity</vt:lpstr>
      <vt:lpstr>choice</vt:lpstr>
      <vt:lpstr>School-Home Communication</vt:lpstr>
      <vt:lpstr>Communication journal</vt:lpstr>
      <vt:lpstr>homework</vt:lpstr>
      <vt:lpstr>Other Features of the Program</vt:lpstr>
      <vt:lpstr>swimming</vt:lpstr>
      <vt:lpstr>Reading cove</vt:lpstr>
      <vt:lpstr>snack</vt:lpstr>
      <vt:lpstr>bathroom</vt:lpstr>
      <vt:lpstr>Behavior Modification</vt:lpstr>
      <vt:lpstr>Behavior modification</vt:lpstr>
      <vt:lpstr>Behavior modifications</vt:lpstr>
      <vt:lpstr>Behavior modifications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C.A.R.D.S Program</dc:title>
  <dc:creator>akennedy</dc:creator>
  <cp:lastModifiedBy>akennedy</cp:lastModifiedBy>
  <cp:revision>95</cp:revision>
  <dcterms:created xsi:type="dcterms:W3CDTF">2011-03-28T19:49:04Z</dcterms:created>
  <dcterms:modified xsi:type="dcterms:W3CDTF">2011-04-04T13:07:51Z</dcterms:modified>
</cp:coreProperties>
</file>